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59" r:id="rId5"/>
    <p:sldId id="256" r:id="rId6"/>
    <p:sldId id="306" r:id="rId7"/>
    <p:sldId id="307" r:id="rId8"/>
    <p:sldId id="327" r:id="rId9"/>
    <p:sldId id="423" r:id="rId10"/>
    <p:sldId id="420" r:id="rId11"/>
    <p:sldId id="328" r:id="rId12"/>
    <p:sldId id="424" r:id="rId13"/>
    <p:sldId id="329" r:id="rId14"/>
    <p:sldId id="330" r:id="rId15"/>
    <p:sldId id="308" r:id="rId16"/>
    <p:sldId id="428" r:id="rId17"/>
    <p:sldId id="429" r:id="rId18"/>
    <p:sldId id="431" r:id="rId19"/>
    <p:sldId id="331" r:id="rId20"/>
    <p:sldId id="430" r:id="rId21"/>
    <p:sldId id="403" r:id="rId22"/>
    <p:sldId id="425" r:id="rId23"/>
    <p:sldId id="426" r:id="rId24"/>
    <p:sldId id="427" r:id="rId25"/>
    <p:sldId id="321" r:id="rId26"/>
  </p:sldIdLst>
  <p:sldSz cx="9144000" cy="6858000" type="screen4x3"/>
  <p:notesSz cx="6794500" cy="990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8462"/>
    <a:srgbClr val="666666"/>
    <a:srgbClr val="EDE3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2214" autoAdjust="0"/>
    <p:restoredTop sz="97934" autoAdjust="0"/>
  </p:normalViewPr>
  <p:slideViewPr>
    <p:cSldViewPr>
      <p:cViewPr>
        <p:scale>
          <a:sx n="90" d="100"/>
          <a:sy n="90" d="100"/>
        </p:scale>
        <p:origin x="-2232" y="-6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4" cy="495300"/>
          </a:xfrm>
          <a:prstGeom prst="rect">
            <a:avLst/>
          </a:prstGeom>
        </p:spPr>
        <p:txBody>
          <a:bodyPr vert="horz" lIns="91979" tIns="45990" rIns="91979" bIns="4599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4" y="0"/>
            <a:ext cx="2944284" cy="495300"/>
          </a:xfrm>
          <a:prstGeom prst="rect">
            <a:avLst/>
          </a:prstGeom>
        </p:spPr>
        <p:txBody>
          <a:bodyPr vert="horz" lIns="91979" tIns="45990" rIns="91979" bIns="45990" rtlCol="0"/>
          <a:lstStyle>
            <a:lvl1pPr algn="r">
              <a:defRPr sz="1200"/>
            </a:lvl1pPr>
          </a:lstStyle>
          <a:p>
            <a:fld id="{01CF0859-05CF-40B9-95C2-55F36AF92591}" type="datetimeFigureOut">
              <a:rPr lang="en-GB" smtClean="0"/>
              <a:pPr/>
              <a:t>21/07/2015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79" tIns="45990" rIns="91979" bIns="4599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1" y="4705351"/>
            <a:ext cx="5435600" cy="4457700"/>
          </a:xfrm>
          <a:prstGeom prst="rect">
            <a:avLst/>
          </a:prstGeom>
        </p:spPr>
        <p:txBody>
          <a:bodyPr vert="horz" lIns="91979" tIns="45990" rIns="91979" bIns="459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4" cy="495300"/>
          </a:xfrm>
          <a:prstGeom prst="rect">
            <a:avLst/>
          </a:prstGeom>
        </p:spPr>
        <p:txBody>
          <a:bodyPr vert="horz" lIns="91979" tIns="45990" rIns="91979" bIns="4599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4" y="9408981"/>
            <a:ext cx="2944284" cy="495300"/>
          </a:xfrm>
          <a:prstGeom prst="rect">
            <a:avLst/>
          </a:prstGeom>
        </p:spPr>
        <p:txBody>
          <a:bodyPr vert="horz" lIns="91979" tIns="45990" rIns="91979" bIns="45990" rtlCol="0" anchor="b"/>
          <a:lstStyle>
            <a:lvl1pPr algn="r">
              <a:defRPr sz="1200"/>
            </a:lvl1pPr>
          </a:lstStyle>
          <a:p>
            <a:fld id="{08151A21-1F89-42BD-BBB5-B5DD0F31C7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7906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51A21-1F89-42BD-BBB5-B5DD0F31C776}" type="slidenum">
              <a:rPr lang="en-GB" smtClean="0"/>
              <a:pPr/>
              <a:t>1</a:t>
            </a:fld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51A21-1F89-42BD-BBB5-B5DD0F31C776}" type="slidenum">
              <a:rPr lang="en-GB" smtClean="0"/>
              <a:pPr/>
              <a:t>2</a:t>
            </a:fld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51A21-1F89-42BD-BBB5-B5DD0F31C776}" type="slidenum">
              <a:rPr lang="en-GB" smtClean="0"/>
              <a:pPr/>
              <a:t>3</a:t>
            </a:fld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51A21-1F89-42BD-BBB5-B5DD0F31C776}" type="slidenum">
              <a:rPr lang="en-GB" smtClean="0"/>
              <a:pPr/>
              <a:t>6</a:t>
            </a:fld>
            <a:endParaRPr 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51A21-1F89-42BD-BBB5-B5DD0F31C776}" type="slidenum">
              <a:rPr lang="en-GB" smtClean="0"/>
              <a:pPr/>
              <a:t>9</a:t>
            </a:fld>
            <a:endParaRPr 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51A21-1F89-42BD-BBB5-B5DD0F31C776}" type="slidenum">
              <a:rPr lang="en-GB" smtClean="0"/>
              <a:pPr/>
              <a:t>22</a:t>
            </a:fld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7/21/2015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7/21/2015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7/21/2015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millenniumhotels.co.uk/conferenceclub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millenniumhotels.co.uk/businessdirect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millenniumhotels.co.uk/millenniumrewards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1491_33500093_pool copy.jpg"/>
          <p:cNvPicPr>
            <a:picLocks noChangeAspect="1"/>
          </p:cNvPicPr>
          <p:nvPr/>
        </p:nvPicPr>
        <p:blipFill>
          <a:blip r:embed="rId3" cstate="print"/>
          <a:srcRect l="602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28" name="Group 4"/>
          <p:cNvGrpSpPr>
            <a:grpSpLocks noChangeAspect="1"/>
          </p:cNvGrpSpPr>
          <p:nvPr/>
        </p:nvGrpSpPr>
        <p:grpSpPr bwMode="auto">
          <a:xfrm>
            <a:off x="1983296" y="3030858"/>
            <a:ext cx="4532920" cy="3062438"/>
            <a:chOff x="4163" y="2569"/>
            <a:chExt cx="1418" cy="958"/>
          </a:xfrm>
        </p:grpSpPr>
        <p:sp>
          <p:nvSpPr>
            <p:cNvPr id="1027" name="AutoShape 3"/>
            <p:cNvSpPr>
              <a:spLocks noChangeAspect="1" noChangeArrowheads="1" noTextEdit="1"/>
            </p:cNvSpPr>
            <p:nvPr/>
          </p:nvSpPr>
          <p:spPr bwMode="auto">
            <a:xfrm>
              <a:off x="4163" y="2569"/>
              <a:ext cx="1418" cy="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9" name="Rectangle 5"/>
            <p:cNvSpPr>
              <a:spLocks noChangeArrowheads="1"/>
            </p:cNvSpPr>
            <p:nvPr/>
          </p:nvSpPr>
          <p:spPr bwMode="auto">
            <a:xfrm>
              <a:off x="4163" y="2569"/>
              <a:ext cx="1413" cy="95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0" name="Freeform 6"/>
            <p:cNvSpPr>
              <a:spLocks noEditPoints="1"/>
            </p:cNvSpPr>
            <p:nvPr/>
          </p:nvSpPr>
          <p:spPr bwMode="auto">
            <a:xfrm>
              <a:off x="4741" y="2571"/>
              <a:ext cx="256" cy="357"/>
            </a:xfrm>
            <a:custGeom>
              <a:avLst/>
              <a:gdLst/>
              <a:ahLst/>
              <a:cxnLst>
                <a:cxn ang="0">
                  <a:pos x="110" y="130"/>
                </a:cxn>
                <a:cxn ang="0">
                  <a:pos x="146" y="130"/>
                </a:cxn>
                <a:cxn ang="0">
                  <a:pos x="146" y="357"/>
                </a:cxn>
                <a:cxn ang="0">
                  <a:pos x="110" y="357"/>
                </a:cxn>
                <a:cxn ang="0">
                  <a:pos x="110" y="130"/>
                </a:cxn>
                <a:cxn ang="0">
                  <a:pos x="0" y="0"/>
                </a:cxn>
                <a:cxn ang="0">
                  <a:pos x="36" y="0"/>
                </a:cxn>
                <a:cxn ang="0">
                  <a:pos x="36" y="357"/>
                </a:cxn>
                <a:cxn ang="0">
                  <a:pos x="0" y="357"/>
                </a:cxn>
                <a:cxn ang="0">
                  <a:pos x="0" y="0"/>
                </a:cxn>
                <a:cxn ang="0">
                  <a:pos x="219" y="0"/>
                </a:cxn>
                <a:cxn ang="0">
                  <a:pos x="256" y="0"/>
                </a:cxn>
                <a:cxn ang="0">
                  <a:pos x="256" y="357"/>
                </a:cxn>
                <a:cxn ang="0">
                  <a:pos x="219" y="357"/>
                </a:cxn>
                <a:cxn ang="0">
                  <a:pos x="219" y="0"/>
                </a:cxn>
                <a:cxn ang="0">
                  <a:pos x="164" y="70"/>
                </a:cxn>
                <a:cxn ang="0">
                  <a:pos x="201" y="70"/>
                </a:cxn>
                <a:cxn ang="0">
                  <a:pos x="201" y="357"/>
                </a:cxn>
                <a:cxn ang="0">
                  <a:pos x="164" y="357"/>
                </a:cxn>
                <a:cxn ang="0">
                  <a:pos x="164" y="70"/>
                </a:cxn>
                <a:cxn ang="0">
                  <a:pos x="55" y="70"/>
                </a:cxn>
                <a:cxn ang="0">
                  <a:pos x="91" y="70"/>
                </a:cxn>
                <a:cxn ang="0">
                  <a:pos x="91" y="357"/>
                </a:cxn>
                <a:cxn ang="0">
                  <a:pos x="55" y="357"/>
                </a:cxn>
                <a:cxn ang="0">
                  <a:pos x="55" y="70"/>
                </a:cxn>
              </a:cxnLst>
              <a:rect l="0" t="0" r="r" b="b"/>
              <a:pathLst>
                <a:path w="256" h="357">
                  <a:moveTo>
                    <a:pt x="110" y="130"/>
                  </a:moveTo>
                  <a:lnTo>
                    <a:pt x="146" y="130"/>
                  </a:lnTo>
                  <a:lnTo>
                    <a:pt x="146" y="357"/>
                  </a:lnTo>
                  <a:lnTo>
                    <a:pt x="110" y="357"/>
                  </a:lnTo>
                  <a:lnTo>
                    <a:pt x="110" y="130"/>
                  </a:lnTo>
                  <a:close/>
                  <a:moveTo>
                    <a:pt x="0" y="0"/>
                  </a:moveTo>
                  <a:lnTo>
                    <a:pt x="36" y="0"/>
                  </a:lnTo>
                  <a:lnTo>
                    <a:pt x="36" y="357"/>
                  </a:lnTo>
                  <a:lnTo>
                    <a:pt x="0" y="357"/>
                  </a:lnTo>
                  <a:lnTo>
                    <a:pt x="0" y="0"/>
                  </a:lnTo>
                  <a:close/>
                  <a:moveTo>
                    <a:pt x="219" y="0"/>
                  </a:moveTo>
                  <a:lnTo>
                    <a:pt x="256" y="0"/>
                  </a:lnTo>
                  <a:lnTo>
                    <a:pt x="256" y="357"/>
                  </a:lnTo>
                  <a:lnTo>
                    <a:pt x="219" y="357"/>
                  </a:lnTo>
                  <a:lnTo>
                    <a:pt x="219" y="0"/>
                  </a:lnTo>
                  <a:close/>
                  <a:moveTo>
                    <a:pt x="164" y="70"/>
                  </a:moveTo>
                  <a:lnTo>
                    <a:pt x="201" y="70"/>
                  </a:lnTo>
                  <a:lnTo>
                    <a:pt x="201" y="357"/>
                  </a:lnTo>
                  <a:lnTo>
                    <a:pt x="164" y="357"/>
                  </a:lnTo>
                  <a:lnTo>
                    <a:pt x="164" y="70"/>
                  </a:lnTo>
                  <a:close/>
                  <a:moveTo>
                    <a:pt x="55" y="70"/>
                  </a:moveTo>
                  <a:lnTo>
                    <a:pt x="91" y="70"/>
                  </a:lnTo>
                  <a:lnTo>
                    <a:pt x="91" y="357"/>
                  </a:lnTo>
                  <a:lnTo>
                    <a:pt x="55" y="357"/>
                  </a:lnTo>
                  <a:lnTo>
                    <a:pt x="55" y="70"/>
                  </a:lnTo>
                  <a:close/>
                </a:path>
              </a:pathLst>
            </a:custGeom>
            <a:solidFill>
              <a:srgbClr val="D4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1" name="Freeform 7"/>
            <p:cNvSpPr>
              <a:spLocks/>
            </p:cNvSpPr>
            <p:nvPr/>
          </p:nvSpPr>
          <p:spPr bwMode="auto">
            <a:xfrm>
              <a:off x="4243" y="3023"/>
              <a:ext cx="154" cy="144"/>
            </a:xfrm>
            <a:custGeom>
              <a:avLst/>
              <a:gdLst/>
              <a:ahLst/>
              <a:cxnLst>
                <a:cxn ang="0">
                  <a:pos x="123" y="1"/>
                </a:cxn>
                <a:cxn ang="0">
                  <a:pos x="119" y="6"/>
                </a:cxn>
                <a:cxn ang="0">
                  <a:pos x="79" y="102"/>
                </a:cxn>
                <a:cxn ang="0">
                  <a:pos x="78" y="105"/>
                </a:cxn>
                <a:cxn ang="0">
                  <a:pos x="76" y="107"/>
                </a:cxn>
                <a:cxn ang="0">
                  <a:pos x="74" y="106"/>
                </a:cxn>
                <a:cxn ang="0">
                  <a:pos x="72" y="100"/>
                </a:cxn>
                <a:cxn ang="0">
                  <a:pos x="38" y="1"/>
                </a:cxn>
                <a:cxn ang="0">
                  <a:pos x="5" y="0"/>
                </a:cxn>
                <a:cxn ang="0">
                  <a:pos x="10" y="8"/>
                </a:cxn>
                <a:cxn ang="0">
                  <a:pos x="11" y="77"/>
                </a:cxn>
                <a:cxn ang="0">
                  <a:pos x="10" y="98"/>
                </a:cxn>
                <a:cxn ang="0">
                  <a:pos x="8" y="118"/>
                </a:cxn>
                <a:cxn ang="0">
                  <a:pos x="4" y="134"/>
                </a:cxn>
                <a:cxn ang="0">
                  <a:pos x="0" y="142"/>
                </a:cxn>
                <a:cxn ang="0">
                  <a:pos x="24" y="137"/>
                </a:cxn>
                <a:cxn ang="0">
                  <a:pos x="21" y="122"/>
                </a:cxn>
                <a:cxn ang="0">
                  <a:pos x="21" y="28"/>
                </a:cxn>
                <a:cxn ang="0">
                  <a:pos x="22" y="24"/>
                </a:cxn>
                <a:cxn ang="0">
                  <a:pos x="24" y="24"/>
                </a:cxn>
                <a:cxn ang="0">
                  <a:pos x="27" y="30"/>
                </a:cxn>
                <a:cxn ang="0">
                  <a:pos x="71" y="144"/>
                </a:cxn>
                <a:cxn ang="0">
                  <a:pos x="121" y="26"/>
                </a:cxn>
                <a:cxn ang="0">
                  <a:pos x="122" y="24"/>
                </a:cxn>
                <a:cxn ang="0">
                  <a:pos x="125" y="24"/>
                </a:cxn>
                <a:cxn ang="0">
                  <a:pos x="124" y="127"/>
                </a:cxn>
                <a:cxn ang="0">
                  <a:pos x="121" y="142"/>
                </a:cxn>
                <a:cxn ang="0">
                  <a:pos x="151" y="135"/>
                </a:cxn>
                <a:cxn ang="0">
                  <a:pos x="148" y="120"/>
                </a:cxn>
                <a:cxn ang="0">
                  <a:pos x="145" y="86"/>
                </a:cxn>
                <a:cxn ang="0">
                  <a:pos x="145" y="32"/>
                </a:cxn>
                <a:cxn ang="0">
                  <a:pos x="146" y="12"/>
                </a:cxn>
                <a:cxn ang="0">
                  <a:pos x="150" y="0"/>
                </a:cxn>
              </a:cxnLst>
              <a:rect l="0" t="0" r="r" b="b"/>
              <a:pathLst>
                <a:path w="154" h="144">
                  <a:moveTo>
                    <a:pt x="127" y="0"/>
                  </a:moveTo>
                  <a:lnTo>
                    <a:pt x="123" y="1"/>
                  </a:lnTo>
                  <a:lnTo>
                    <a:pt x="121" y="3"/>
                  </a:lnTo>
                  <a:lnTo>
                    <a:pt x="119" y="6"/>
                  </a:lnTo>
                  <a:lnTo>
                    <a:pt x="118" y="9"/>
                  </a:lnTo>
                  <a:lnTo>
                    <a:pt x="79" y="102"/>
                  </a:lnTo>
                  <a:lnTo>
                    <a:pt x="79" y="104"/>
                  </a:lnTo>
                  <a:lnTo>
                    <a:pt x="78" y="105"/>
                  </a:lnTo>
                  <a:lnTo>
                    <a:pt x="77" y="106"/>
                  </a:lnTo>
                  <a:lnTo>
                    <a:pt x="76" y="107"/>
                  </a:lnTo>
                  <a:lnTo>
                    <a:pt x="76" y="107"/>
                  </a:lnTo>
                  <a:lnTo>
                    <a:pt x="74" y="106"/>
                  </a:lnTo>
                  <a:lnTo>
                    <a:pt x="73" y="103"/>
                  </a:lnTo>
                  <a:lnTo>
                    <a:pt x="72" y="100"/>
                  </a:lnTo>
                  <a:lnTo>
                    <a:pt x="39" y="3"/>
                  </a:lnTo>
                  <a:lnTo>
                    <a:pt x="38" y="1"/>
                  </a:lnTo>
                  <a:lnTo>
                    <a:pt x="35" y="0"/>
                  </a:lnTo>
                  <a:lnTo>
                    <a:pt x="5" y="0"/>
                  </a:lnTo>
                  <a:lnTo>
                    <a:pt x="9" y="4"/>
                  </a:lnTo>
                  <a:lnTo>
                    <a:pt x="10" y="8"/>
                  </a:lnTo>
                  <a:lnTo>
                    <a:pt x="11" y="12"/>
                  </a:lnTo>
                  <a:lnTo>
                    <a:pt x="11" y="77"/>
                  </a:lnTo>
                  <a:lnTo>
                    <a:pt x="10" y="87"/>
                  </a:lnTo>
                  <a:lnTo>
                    <a:pt x="10" y="98"/>
                  </a:lnTo>
                  <a:lnTo>
                    <a:pt x="9" y="108"/>
                  </a:lnTo>
                  <a:lnTo>
                    <a:pt x="8" y="118"/>
                  </a:lnTo>
                  <a:lnTo>
                    <a:pt x="6" y="126"/>
                  </a:lnTo>
                  <a:lnTo>
                    <a:pt x="4" y="134"/>
                  </a:lnTo>
                  <a:lnTo>
                    <a:pt x="2" y="139"/>
                  </a:lnTo>
                  <a:lnTo>
                    <a:pt x="0" y="142"/>
                  </a:lnTo>
                  <a:lnTo>
                    <a:pt x="26" y="142"/>
                  </a:lnTo>
                  <a:lnTo>
                    <a:pt x="24" y="137"/>
                  </a:lnTo>
                  <a:lnTo>
                    <a:pt x="22" y="130"/>
                  </a:lnTo>
                  <a:lnTo>
                    <a:pt x="21" y="122"/>
                  </a:lnTo>
                  <a:lnTo>
                    <a:pt x="21" y="113"/>
                  </a:lnTo>
                  <a:lnTo>
                    <a:pt x="21" y="28"/>
                  </a:lnTo>
                  <a:lnTo>
                    <a:pt x="21" y="26"/>
                  </a:lnTo>
                  <a:lnTo>
                    <a:pt x="22" y="24"/>
                  </a:lnTo>
                  <a:lnTo>
                    <a:pt x="23" y="23"/>
                  </a:lnTo>
                  <a:lnTo>
                    <a:pt x="24" y="24"/>
                  </a:lnTo>
                  <a:lnTo>
                    <a:pt x="26" y="27"/>
                  </a:lnTo>
                  <a:lnTo>
                    <a:pt x="27" y="30"/>
                  </a:lnTo>
                  <a:lnTo>
                    <a:pt x="29" y="35"/>
                  </a:lnTo>
                  <a:lnTo>
                    <a:pt x="71" y="144"/>
                  </a:lnTo>
                  <a:lnTo>
                    <a:pt x="121" y="27"/>
                  </a:lnTo>
                  <a:lnTo>
                    <a:pt x="121" y="26"/>
                  </a:lnTo>
                  <a:lnTo>
                    <a:pt x="122" y="24"/>
                  </a:lnTo>
                  <a:lnTo>
                    <a:pt x="122" y="24"/>
                  </a:lnTo>
                  <a:lnTo>
                    <a:pt x="124" y="23"/>
                  </a:lnTo>
                  <a:lnTo>
                    <a:pt x="125" y="24"/>
                  </a:lnTo>
                  <a:lnTo>
                    <a:pt x="125" y="118"/>
                  </a:lnTo>
                  <a:lnTo>
                    <a:pt x="124" y="127"/>
                  </a:lnTo>
                  <a:lnTo>
                    <a:pt x="123" y="134"/>
                  </a:lnTo>
                  <a:lnTo>
                    <a:pt x="121" y="142"/>
                  </a:lnTo>
                  <a:lnTo>
                    <a:pt x="154" y="142"/>
                  </a:lnTo>
                  <a:lnTo>
                    <a:pt x="151" y="135"/>
                  </a:lnTo>
                  <a:lnTo>
                    <a:pt x="149" y="127"/>
                  </a:lnTo>
                  <a:lnTo>
                    <a:pt x="148" y="120"/>
                  </a:lnTo>
                  <a:lnTo>
                    <a:pt x="147" y="113"/>
                  </a:lnTo>
                  <a:lnTo>
                    <a:pt x="145" y="86"/>
                  </a:lnTo>
                  <a:lnTo>
                    <a:pt x="145" y="58"/>
                  </a:lnTo>
                  <a:lnTo>
                    <a:pt x="145" y="32"/>
                  </a:lnTo>
                  <a:lnTo>
                    <a:pt x="145" y="18"/>
                  </a:lnTo>
                  <a:lnTo>
                    <a:pt x="146" y="12"/>
                  </a:lnTo>
                  <a:lnTo>
                    <a:pt x="147" y="5"/>
                  </a:lnTo>
                  <a:lnTo>
                    <a:pt x="150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2" name="Freeform 8"/>
            <p:cNvSpPr>
              <a:spLocks/>
            </p:cNvSpPr>
            <p:nvPr/>
          </p:nvSpPr>
          <p:spPr bwMode="auto">
            <a:xfrm>
              <a:off x="4428" y="3023"/>
              <a:ext cx="29" cy="142"/>
            </a:xfrm>
            <a:custGeom>
              <a:avLst/>
              <a:gdLst/>
              <a:ahLst/>
              <a:cxnLst>
                <a:cxn ang="0">
                  <a:pos x="5" y="113"/>
                </a:cxn>
                <a:cxn ang="0">
                  <a:pos x="5" y="121"/>
                </a:cxn>
                <a:cxn ang="0">
                  <a:pos x="4" y="128"/>
                </a:cxn>
                <a:cxn ang="0">
                  <a:pos x="3" y="135"/>
                </a:cxn>
                <a:cxn ang="0">
                  <a:pos x="0" y="142"/>
                </a:cxn>
                <a:cxn ang="0">
                  <a:pos x="29" y="142"/>
                </a:cxn>
                <a:cxn ang="0">
                  <a:pos x="27" y="135"/>
                </a:cxn>
                <a:cxn ang="0">
                  <a:pos x="25" y="128"/>
                </a:cxn>
                <a:cxn ang="0">
                  <a:pos x="25" y="120"/>
                </a:cxn>
                <a:cxn ang="0">
                  <a:pos x="25" y="21"/>
                </a:cxn>
                <a:cxn ang="0">
                  <a:pos x="25" y="14"/>
                </a:cxn>
                <a:cxn ang="0">
                  <a:pos x="27" y="6"/>
                </a:cxn>
                <a:cxn ang="0">
                  <a:pos x="29" y="0"/>
                </a:cxn>
                <a:cxn ang="0">
                  <a:pos x="0" y="0"/>
                </a:cxn>
                <a:cxn ang="0">
                  <a:pos x="3" y="6"/>
                </a:cxn>
                <a:cxn ang="0">
                  <a:pos x="4" y="14"/>
                </a:cxn>
                <a:cxn ang="0">
                  <a:pos x="5" y="29"/>
                </a:cxn>
                <a:cxn ang="0">
                  <a:pos x="5" y="113"/>
                </a:cxn>
              </a:cxnLst>
              <a:rect l="0" t="0" r="r" b="b"/>
              <a:pathLst>
                <a:path w="29" h="142">
                  <a:moveTo>
                    <a:pt x="5" y="113"/>
                  </a:moveTo>
                  <a:lnTo>
                    <a:pt x="5" y="121"/>
                  </a:lnTo>
                  <a:lnTo>
                    <a:pt x="4" y="128"/>
                  </a:lnTo>
                  <a:lnTo>
                    <a:pt x="3" y="135"/>
                  </a:lnTo>
                  <a:lnTo>
                    <a:pt x="0" y="142"/>
                  </a:lnTo>
                  <a:lnTo>
                    <a:pt x="29" y="142"/>
                  </a:lnTo>
                  <a:lnTo>
                    <a:pt x="27" y="135"/>
                  </a:lnTo>
                  <a:lnTo>
                    <a:pt x="25" y="128"/>
                  </a:lnTo>
                  <a:lnTo>
                    <a:pt x="25" y="120"/>
                  </a:lnTo>
                  <a:lnTo>
                    <a:pt x="25" y="21"/>
                  </a:lnTo>
                  <a:lnTo>
                    <a:pt x="25" y="14"/>
                  </a:lnTo>
                  <a:lnTo>
                    <a:pt x="27" y="6"/>
                  </a:lnTo>
                  <a:lnTo>
                    <a:pt x="29" y="0"/>
                  </a:lnTo>
                  <a:lnTo>
                    <a:pt x="0" y="0"/>
                  </a:lnTo>
                  <a:lnTo>
                    <a:pt x="3" y="6"/>
                  </a:lnTo>
                  <a:lnTo>
                    <a:pt x="4" y="14"/>
                  </a:lnTo>
                  <a:lnTo>
                    <a:pt x="5" y="29"/>
                  </a:lnTo>
                  <a:lnTo>
                    <a:pt x="5" y="1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3" name="Freeform 9"/>
            <p:cNvSpPr>
              <a:spLocks/>
            </p:cNvSpPr>
            <p:nvPr/>
          </p:nvSpPr>
          <p:spPr bwMode="auto">
            <a:xfrm>
              <a:off x="4494" y="3023"/>
              <a:ext cx="80" cy="142"/>
            </a:xfrm>
            <a:custGeom>
              <a:avLst/>
              <a:gdLst/>
              <a:ahLst/>
              <a:cxnLst>
                <a:cxn ang="0">
                  <a:pos x="8" y="91"/>
                </a:cxn>
                <a:cxn ang="0">
                  <a:pos x="8" y="96"/>
                </a:cxn>
                <a:cxn ang="0">
                  <a:pos x="8" y="102"/>
                </a:cxn>
                <a:cxn ang="0">
                  <a:pos x="7" y="109"/>
                </a:cxn>
                <a:cxn ang="0">
                  <a:pos x="7" y="117"/>
                </a:cxn>
                <a:cxn ang="0">
                  <a:pos x="6" y="125"/>
                </a:cxn>
                <a:cxn ang="0">
                  <a:pos x="5" y="132"/>
                </a:cxn>
                <a:cxn ang="0">
                  <a:pos x="3" y="137"/>
                </a:cxn>
                <a:cxn ang="0">
                  <a:pos x="0" y="142"/>
                </a:cxn>
                <a:cxn ang="0">
                  <a:pos x="62" y="142"/>
                </a:cxn>
                <a:cxn ang="0">
                  <a:pos x="75" y="141"/>
                </a:cxn>
                <a:cxn ang="0">
                  <a:pos x="80" y="120"/>
                </a:cxn>
                <a:cxn ang="0">
                  <a:pos x="73" y="126"/>
                </a:cxn>
                <a:cxn ang="0">
                  <a:pos x="66" y="129"/>
                </a:cxn>
                <a:cxn ang="0">
                  <a:pos x="59" y="131"/>
                </a:cxn>
                <a:cxn ang="0">
                  <a:pos x="52" y="133"/>
                </a:cxn>
                <a:cxn ang="0">
                  <a:pos x="28" y="133"/>
                </a:cxn>
                <a:cxn ang="0">
                  <a:pos x="28" y="21"/>
                </a:cxn>
                <a:cxn ang="0">
                  <a:pos x="28" y="14"/>
                </a:cxn>
                <a:cxn ang="0">
                  <a:pos x="30" y="6"/>
                </a:cxn>
                <a:cxn ang="0">
                  <a:pos x="33" y="0"/>
                </a:cxn>
                <a:cxn ang="0">
                  <a:pos x="3" y="0"/>
                </a:cxn>
                <a:cxn ang="0">
                  <a:pos x="6" y="5"/>
                </a:cxn>
                <a:cxn ang="0">
                  <a:pos x="7" y="11"/>
                </a:cxn>
                <a:cxn ang="0">
                  <a:pos x="8" y="17"/>
                </a:cxn>
                <a:cxn ang="0">
                  <a:pos x="8" y="23"/>
                </a:cxn>
                <a:cxn ang="0">
                  <a:pos x="8" y="29"/>
                </a:cxn>
                <a:cxn ang="0">
                  <a:pos x="8" y="91"/>
                </a:cxn>
              </a:cxnLst>
              <a:rect l="0" t="0" r="r" b="b"/>
              <a:pathLst>
                <a:path w="80" h="142">
                  <a:moveTo>
                    <a:pt x="8" y="91"/>
                  </a:moveTo>
                  <a:lnTo>
                    <a:pt x="8" y="96"/>
                  </a:lnTo>
                  <a:lnTo>
                    <a:pt x="8" y="102"/>
                  </a:lnTo>
                  <a:lnTo>
                    <a:pt x="7" y="109"/>
                  </a:lnTo>
                  <a:lnTo>
                    <a:pt x="7" y="117"/>
                  </a:lnTo>
                  <a:lnTo>
                    <a:pt x="6" y="125"/>
                  </a:lnTo>
                  <a:lnTo>
                    <a:pt x="5" y="132"/>
                  </a:lnTo>
                  <a:lnTo>
                    <a:pt x="3" y="137"/>
                  </a:lnTo>
                  <a:lnTo>
                    <a:pt x="0" y="142"/>
                  </a:lnTo>
                  <a:lnTo>
                    <a:pt x="62" y="142"/>
                  </a:lnTo>
                  <a:lnTo>
                    <a:pt x="75" y="141"/>
                  </a:lnTo>
                  <a:lnTo>
                    <a:pt x="80" y="120"/>
                  </a:lnTo>
                  <a:lnTo>
                    <a:pt x="73" y="126"/>
                  </a:lnTo>
                  <a:lnTo>
                    <a:pt x="66" y="129"/>
                  </a:lnTo>
                  <a:lnTo>
                    <a:pt x="59" y="131"/>
                  </a:lnTo>
                  <a:lnTo>
                    <a:pt x="52" y="133"/>
                  </a:lnTo>
                  <a:lnTo>
                    <a:pt x="28" y="133"/>
                  </a:lnTo>
                  <a:lnTo>
                    <a:pt x="28" y="21"/>
                  </a:lnTo>
                  <a:lnTo>
                    <a:pt x="28" y="14"/>
                  </a:lnTo>
                  <a:lnTo>
                    <a:pt x="30" y="6"/>
                  </a:lnTo>
                  <a:lnTo>
                    <a:pt x="33" y="0"/>
                  </a:lnTo>
                  <a:lnTo>
                    <a:pt x="3" y="0"/>
                  </a:lnTo>
                  <a:lnTo>
                    <a:pt x="6" y="5"/>
                  </a:lnTo>
                  <a:lnTo>
                    <a:pt x="7" y="11"/>
                  </a:lnTo>
                  <a:lnTo>
                    <a:pt x="8" y="17"/>
                  </a:lnTo>
                  <a:lnTo>
                    <a:pt x="8" y="23"/>
                  </a:lnTo>
                  <a:lnTo>
                    <a:pt x="8" y="29"/>
                  </a:lnTo>
                  <a:lnTo>
                    <a:pt x="8" y="9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4600" y="3023"/>
              <a:ext cx="79" cy="142"/>
            </a:xfrm>
            <a:custGeom>
              <a:avLst/>
              <a:gdLst/>
              <a:ahLst/>
              <a:cxnLst>
                <a:cxn ang="0">
                  <a:pos x="7" y="91"/>
                </a:cxn>
                <a:cxn ang="0">
                  <a:pos x="7" y="96"/>
                </a:cxn>
                <a:cxn ang="0">
                  <a:pos x="7" y="102"/>
                </a:cxn>
                <a:cxn ang="0">
                  <a:pos x="7" y="109"/>
                </a:cxn>
                <a:cxn ang="0">
                  <a:pos x="6" y="117"/>
                </a:cxn>
                <a:cxn ang="0">
                  <a:pos x="5" y="125"/>
                </a:cxn>
                <a:cxn ang="0">
                  <a:pos x="4" y="132"/>
                </a:cxn>
                <a:cxn ang="0">
                  <a:pos x="2" y="137"/>
                </a:cxn>
                <a:cxn ang="0">
                  <a:pos x="0" y="142"/>
                </a:cxn>
                <a:cxn ang="0">
                  <a:pos x="61" y="142"/>
                </a:cxn>
                <a:cxn ang="0">
                  <a:pos x="75" y="141"/>
                </a:cxn>
                <a:cxn ang="0">
                  <a:pos x="79" y="120"/>
                </a:cxn>
                <a:cxn ang="0">
                  <a:pos x="72" y="126"/>
                </a:cxn>
                <a:cxn ang="0">
                  <a:pos x="66" y="129"/>
                </a:cxn>
                <a:cxn ang="0">
                  <a:pos x="59" y="131"/>
                </a:cxn>
                <a:cxn ang="0">
                  <a:pos x="51" y="133"/>
                </a:cxn>
                <a:cxn ang="0">
                  <a:pos x="27" y="133"/>
                </a:cxn>
                <a:cxn ang="0">
                  <a:pos x="27" y="21"/>
                </a:cxn>
                <a:cxn ang="0">
                  <a:pos x="28" y="14"/>
                </a:cxn>
                <a:cxn ang="0">
                  <a:pos x="29" y="6"/>
                </a:cxn>
                <a:cxn ang="0">
                  <a:pos x="32" y="0"/>
                </a:cxn>
                <a:cxn ang="0">
                  <a:pos x="2" y="0"/>
                </a:cxn>
                <a:cxn ang="0">
                  <a:pos x="5" y="5"/>
                </a:cxn>
                <a:cxn ang="0">
                  <a:pos x="6" y="11"/>
                </a:cxn>
                <a:cxn ang="0">
                  <a:pos x="7" y="17"/>
                </a:cxn>
                <a:cxn ang="0">
                  <a:pos x="7" y="23"/>
                </a:cxn>
                <a:cxn ang="0">
                  <a:pos x="7" y="29"/>
                </a:cxn>
                <a:cxn ang="0">
                  <a:pos x="7" y="91"/>
                </a:cxn>
              </a:cxnLst>
              <a:rect l="0" t="0" r="r" b="b"/>
              <a:pathLst>
                <a:path w="79" h="142">
                  <a:moveTo>
                    <a:pt x="7" y="91"/>
                  </a:moveTo>
                  <a:lnTo>
                    <a:pt x="7" y="96"/>
                  </a:lnTo>
                  <a:lnTo>
                    <a:pt x="7" y="102"/>
                  </a:lnTo>
                  <a:lnTo>
                    <a:pt x="7" y="109"/>
                  </a:lnTo>
                  <a:lnTo>
                    <a:pt x="6" y="117"/>
                  </a:lnTo>
                  <a:lnTo>
                    <a:pt x="5" y="125"/>
                  </a:lnTo>
                  <a:lnTo>
                    <a:pt x="4" y="132"/>
                  </a:lnTo>
                  <a:lnTo>
                    <a:pt x="2" y="137"/>
                  </a:lnTo>
                  <a:lnTo>
                    <a:pt x="0" y="142"/>
                  </a:lnTo>
                  <a:lnTo>
                    <a:pt x="61" y="142"/>
                  </a:lnTo>
                  <a:lnTo>
                    <a:pt x="75" y="141"/>
                  </a:lnTo>
                  <a:lnTo>
                    <a:pt x="79" y="120"/>
                  </a:lnTo>
                  <a:lnTo>
                    <a:pt x="72" y="126"/>
                  </a:lnTo>
                  <a:lnTo>
                    <a:pt x="66" y="129"/>
                  </a:lnTo>
                  <a:lnTo>
                    <a:pt x="59" y="131"/>
                  </a:lnTo>
                  <a:lnTo>
                    <a:pt x="51" y="133"/>
                  </a:lnTo>
                  <a:lnTo>
                    <a:pt x="27" y="133"/>
                  </a:lnTo>
                  <a:lnTo>
                    <a:pt x="27" y="21"/>
                  </a:lnTo>
                  <a:lnTo>
                    <a:pt x="28" y="14"/>
                  </a:lnTo>
                  <a:lnTo>
                    <a:pt x="29" y="6"/>
                  </a:lnTo>
                  <a:lnTo>
                    <a:pt x="32" y="0"/>
                  </a:lnTo>
                  <a:lnTo>
                    <a:pt x="2" y="0"/>
                  </a:lnTo>
                  <a:lnTo>
                    <a:pt x="5" y="5"/>
                  </a:lnTo>
                  <a:lnTo>
                    <a:pt x="6" y="11"/>
                  </a:lnTo>
                  <a:lnTo>
                    <a:pt x="7" y="17"/>
                  </a:lnTo>
                  <a:lnTo>
                    <a:pt x="7" y="23"/>
                  </a:lnTo>
                  <a:lnTo>
                    <a:pt x="7" y="29"/>
                  </a:lnTo>
                  <a:lnTo>
                    <a:pt x="7" y="9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4705" y="3023"/>
              <a:ext cx="89" cy="142"/>
            </a:xfrm>
            <a:custGeom>
              <a:avLst/>
              <a:gdLst/>
              <a:ahLst/>
              <a:cxnLst>
                <a:cxn ang="0">
                  <a:pos x="25" y="73"/>
                </a:cxn>
                <a:cxn ang="0">
                  <a:pos x="43" y="73"/>
                </a:cxn>
                <a:cxn ang="0">
                  <a:pos x="49" y="72"/>
                </a:cxn>
                <a:cxn ang="0">
                  <a:pos x="56" y="71"/>
                </a:cxn>
                <a:cxn ang="0">
                  <a:pos x="62" y="70"/>
                </a:cxn>
                <a:cxn ang="0">
                  <a:pos x="68" y="68"/>
                </a:cxn>
                <a:cxn ang="0">
                  <a:pos x="73" y="65"/>
                </a:cxn>
                <a:cxn ang="0">
                  <a:pos x="77" y="61"/>
                </a:cxn>
                <a:cxn ang="0">
                  <a:pos x="51" y="62"/>
                </a:cxn>
                <a:cxn ang="0">
                  <a:pos x="25" y="62"/>
                </a:cxn>
                <a:cxn ang="0">
                  <a:pos x="25" y="9"/>
                </a:cxn>
                <a:cxn ang="0">
                  <a:pos x="46" y="9"/>
                </a:cxn>
                <a:cxn ang="0">
                  <a:pos x="53" y="9"/>
                </a:cxn>
                <a:cxn ang="0">
                  <a:pos x="61" y="10"/>
                </a:cxn>
                <a:cxn ang="0">
                  <a:pos x="67" y="12"/>
                </a:cxn>
                <a:cxn ang="0">
                  <a:pos x="73" y="14"/>
                </a:cxn>
                <a:cxn ang="0">
                  <a:pos x="78" y="17"/>
                </a:cxn>
                <a:cxn ang="0">
                  <a:pos x="77" y="0"/>
                </a:cxn>
                <a:cxn ang="0">
                  <a:pos x="0" y="0"/>
                </a:cxn>
                <a:cxn ang="0">
                  <a:pos x="3" y="6"/>
                </a:cxn>
                <a:cxn ang="0">
                  <a:pos x="4" y="14"/>
                </a:cxn>
                <a:cxn ang="0">
                  <a:pos x="5" y="29"/>
                </a:cxn>
                <a:cxn ang="0">
                  <a:pos x="5" y="113"/>
                </a:cxn>
                <a:cxn ang="0">
                  <a:pos x="5" y="121"/>
                </a:cxn>
                <a:cxn ang="0">
                  <a:pos x="4" y="128"/>
                </a:cxn>
                <a:cxn ang="0">
                  <a:pos x="3" y="135"/>
                </a:cxn>
                <a:cxn ang="0">
                  <a:pos x="0" y="142"/>
                </a:cxn>
                <a:cxn ang="0">
                  <a:pos x="64" y="142"/>
                </a:cxn>
                <a:cxn ang="0">
                  <a:pos x="75" y="141"/>
                </a:cxn>
                <a:cxn ang="0">
                  <a:pos x="85" y="140"/>
                </a:cxn>
                <a:cxn ang="0">
                  <a:pos x="89" y="120"/>
                </a:cxn>
                <a:cxn ang="0">
                  <a:pos x="82" y="125"/>
                </a:cxn>
                <a:cxn ang="0">
                  <a:pos x="75" y="129"/>
                </a:cxn>
                <a:cxn ang="0">
                  <a:pos x="67" y="131"/>
                </a:cxn>
                <a:cxn ang="0">
                  <a:pos x="59" y="132"/>
                </a:cxn>
                <a:cxn ang="0">
                  <a:pos x="50" y="133"/>
                </a:cxn>
                <a:cxn ang="0">
                  <a:pos x="25" y="133"/>
                </a:cxn>
                <a:cxn ang="0">
                  <a:pos x="25" y="73"/>
                </a:cxn>
              </a:cxnLst>
              <a:rect l="0" t="0" r="r" b="b"/>
              <a:pathLst>
                <a:path w="89" h="142">
                  <a:moveTo>
                    <a:pt x="25" y="73"/>
                  </a:moveTo>
                  <a:lnTo>
                    <a:pt x="43" y="73"/>
                  </a:lnTo>
                  <a:lnTo>
                    <a:pt x="49" y="72"/>
                  </a:lnTo>
                  <a:lnTo>
                    <a:pt x="56" y="71"/>
                  </a:lnTo>
                  <a:lnTo>
                    <a:pt x="62" y="70"/>
                  </a:lnTo>
                  <a:lnTo>
                    <a:pt x="68" y="68"/>
                  </a:lnTo>
                  <a:lnTo>
                    <a:pt x="73" y="65"/>
                  </a:lnTo>
                  <a:lnTo>
                    <a:pt x="77" y="61"/>
                  </a:lnTo>
                  <a:lnTo>
                    <a:pt x="51" y="62"/>
                  </a:lnTo>
                  <a:lnTo>
                    <a:pt x="25" y="62"/>
                  </a:lnTo>
                  <a:lnTo>
                    <a:pt x="25" y="9"/>
                  </a:lnTo>
                  <a:lnTo>
                    <a:pt x="46" y="9"/>
                  </a:lnTo>
                  <a:lnTo>
                    <a:pt x="53" y="9"/>
                  </a:lnTo>
                  <a:lnTo>
                    <a:pt x="61" y="10"/>
                  </a:lnTo>
                  <a:lnTo>
                    <a:pt x="67" y="12"/>
                  </a:lnTo>
                  <a:lnTo>
                    <a:pt x="73" y="14"/>
                  </a:lnTo>
                  <a:lnTo>
                    <a:pt x="78" y="17"/>
                  </a:lnTo>
                  <a:lnTo>
                    <a:pt x="77" y="0"/>
                  </a:lnTo>
                  <a:lnTo>
                    <a:pt x="0" y="0"/>
                  </a:lnTo>
                  <a:lnTo>
                    <a:pt x="3" y="6"/>
                  </a:lnTo>
                  <a:lnTo>
                    <a:pt x="4" y="14"/>
                  </a:lnTo>
                  <a:lnTo>
                    <a:pt x="5" y="29"/>
                  </a:lnTo>
                  <a:lnTo>
                    <a:pt x="5" y="113"/>
                  </a:lnTo>
                  <a:lnTo>
                    <a:pt x="5" y="121"/>
                  </a:lnTo>
                  <a:lnTo>
                    <a:pt x="4" y="128"/>
                  </a:lnTo>
                  <a:lnTo>
                    <a:pt x="3" y="135"/>
                  </a:lnTo>
                  <a:lnTo>
                    <a:pt x="0" y="142"/>
                  </a:lnTo>
                  <a:lnTo>
                    <a:pt x="64" y="142"/>
                  </a:lnTo>
                  <a:lnTo>
                    <a:pt x="75" y="141"/>
                  </a:lnTo>
                  <a:lnTo>
                    <a:pt x="85" y="140"/>
                  </a:lnTo>
                  <a:lnTo>
                    <a:pt x="89" y="120"/>
                  </a:lnTo>
                  <a:lnTo>
                    <a:pt x="82" y="125"/>
                  </a:lnTo>
                  <a:lnTo>
                    <a:pt x="75" y="129"/>
                  </a:lnTo>
                  <a:lnTo>
                    <a:pt x="67" y="131"/>
                  </a:lnTo>
                  <a:lnTo>
                    <a:pt x="59" y="132"/>
                  </a:lnTo>
                  <a:lnTo>
                    <a:pt x="50" y="133"/>
                  </a:lnTo>
                  <a:lnTo>
                    <a:pt x="25" y="133"/>
                  </a:lnTo>
                  <a:lnTo>
                    <a:pt x="25" y="7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4819" y="3023"/>
              <a:ext cx="126" cy="143"/>
            </a:xfrm>
            <a:custGeom>
              <a:avLst/>
              <a:gdLst/>
              <a:ahLst/>
              <a:cxnLst>
                <a:cxn ang="0">
                  <a:pos x="26" y="142"/>
                </a:cxn>
                <a:cxn ang="0">
                  <a:pos x="23" y="131"/>
                </a:cxn>
                <a:cxn ang="0">
                  <a:pos x="21" y="120"/>
                </a:cxn>
                <a:cxn ang="0">
                  <a:pos x="20" y="108"/>
                </a:cxn>
                <a:cxn ang="0">
                  <a:pos x="19" y="96"/>
                </a:cxn>
                <a:cxn ang="0">
                  <a:pos x="19" y="27"/>
                </a:cxn>
                <a:cxn ang="0">
                  <a:pos x="20" y="25"/>
                </a:cxn>
                <a:cxn ang="0">
                  <a:pos x="20" y="24"/>
                </a:cxn>
                <a:cxn ang="0">
                  <a:pos x="22" y="24"/>
                </a:cxn>
                <a:cxn ang="0">
                  <a:pos x="22" y="26"/>
                </a:cxn>
                <a:cxn ang="0">
                  <a:pos x="23" y="27"/>
                </a:cxn>
                <a:cxn ang="0">
                  <a:pos x="104" y="143"/>
                </a:cxn>
                <a:cxn ang="0">
                  <a:pos x="120" y="143"/>
                </a:cxn>
                <a:cxn ang="0">
                  <a:pos x="120" y="133"/>
                </a:cxn>
                <a:cxn ang="0">
                  <a:pos x="120" y="33"/>
                </a:cxn>
                <a:cxn ang="0">
                  <a:pos x="120" y="24"/>
                </a:cxn>
                <a:cxn ang="0">
                  <a:pos x="121" y="16"/>
                </a:cxn>
                <a:cxn ang="0">
                  <a:pos x="123" y="8"/>
                </a:cxn>
                <a:cxn ang="0">
                  <a:pos x="126" y="0"/>
                </a:cxn>
                <a:cxn ang="0">
                  <a:pos x="103" y="0"/>
                </a:cxn>
                <a:cxn ang="0">
                  <a:pos x="105" y="4"/>
                </a:cxn>
                <a:cxn ang="0">
                  <a:pos x="106" y="8"/>
                </a:cxn>
                <a:cxn ang="0">
                  <a:pos x="107" y="14"/>
                </a:cxn>
                <a:cxn ang="0">
                  <a:pos x="108" y="20"/>
                </a:cxn>
                <a:cxn ang="0">
                  <a:pos x="108" y="28"/>
                </a:cxn>
                <a:cxn ang="0">
                  <a:pos x="108" y="110"/>
                </a:cxn>
                <a:cxn ang="0">
                  <a:pos x="108" y="110"/>
                </a:cxn>
                <a:cxn ang="0">
                  <a:pos x="107" y="111"/>
                </a:cxn>
                <a:cxn ang="0">
                  <a:pos x="107" y="111"/>
                </a:cxn>
                <a:cxn ang="0">
                  <a:pos x="106" y="111"/>
                </a:cxn>
                <a:cxn ang="0">
                  <a:pos x="105" y="110"/>
                </a:cxn>
                <a:cxn ang="0">
                  <a:pos x="104" y="109"/>
                </a:cxn>
                <a:cxn ang="0">
                  <a:pos x="104" y="108"/>
                </a:cxn>
                <a:cxn ang="0">
                  <a:pos x="103" y="107"/>
                </a:cxn>
                <a:cxn ang="0">
                  <a:pos x="102" y="106"/>
                </a:cxn>
                <a:cxn ang="0">
                  <a:pos x="58" y="43"/>
                </a:cxn>
                <a:cxn ang="0">
                  <a:pos x="55" y="39"/>
                </a:cxn>
                <a:cxn ang="0">
                  <a:pos x="51" y="32"/>
                </a:cxn>
                <a:cxn ang="0">
                  <a:pos x="46" y="26"/>
                </a:cxn>
                <a:cxn ang="0">
                  <a:pos x="43" y="19"/>
                </a:cxn>
                <a:cxn ang="0">
                  <a:pos x="35" y="7"/>
                </a:cxn>
                <a:cxn ang="0">
                  <a:pos x="33" y="4"/>
                </a:cxn>
                <a:cxn ang="0">
                  <a:pos x="30" y="1"/>
                </a:cxn>
                <a:cxn ang="0">
                  <a:pos x="27" y="0"/>
                </a:cxn>
                <a:cxn ang="0">
                  <a:pos x="1" y="0"/>
                </a:cxn>
                <a:cxn ang="0">
                  <a:pos x="5" y="5"/>
                </a:cxn>
                <a:cxn ang="0">
                  <a:pos x="6" y="10"/>
                </a:cxn>
                <a:cxn ang="0">
                  <a:pos x="8" y="17"/>
                </a:cxn>
                <a:cxn ang="0">
                  <a:pos x="8" y="23"/>
                </a:cxn>
                <a:cxn ang="0">
                  <a:pos x="8" y="99"/>
                </a:cxn>
                <a:cxn ang="0">
                  <a:pos x="7" y="110"/>
                </a:cxn>
                <a:cxn ang="0">
                  <a:pos x="6" y="121"/>
                </a:cxn>
                <a:cxn ang="0">
                  <a:pos x="4" y="132"/>
                </a:cxn>
                <a:cxn ang="0">
                  <a:pos x="0" y="142"/>
                </a:cxn>
                <a:cxn ang="0">
                  <a:pos x="26" y="142"/>
                </a:cxn>
              </a:cxnLst>
              <a:rect l="0" t="0" r="r" b="b"/>
              <a:pathLst>
                <a:path w="126" h="143">
                  <a:moveTo>
                    <a:pt x="26" y="142"/>
                  </a:moveTo>
                  <a:lnTo>
                    <a:pt x="23" y="131"/>
                  </a:lnTo>
                  <a:lnTo>
                    <a:pt x="21" y="120"/>
                  </a:lnTo>
                  <a:lnTo>
                    <a:pt x="20" y="108"/>
                  </a:lnTo>
                  <a:lnTo>
                    <a:pt x="19" y="96"/>
                  </a:lnTo>
                  <a:lnTo>
                    <a:pt x="19" y="27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6"/>
                  </a:lnTo>
                  <a:lnTo>
                    <a:pt x="23" y="27"/>
                  </a:lnTo>
                  <a:lnTo>
                    <a:pt x="104" y="143"/>
                  </a:lnTo>
                  <a:lnTo>
                    <a:pt x="120" y="143"/>
                  </a:lnTo>
                  <a:lnTo>
                    <a:pt x="120" y="133"/>
                  </a:lnTo>
                  <a:lnTo>
                    <a:pt x="120" y="33"/>
                  </a:lnTo>
                  <a:lnTo>
                    <a:pt x="120" y="24"/>
                  </a:lnTo>
                  <a:lnTo>
                    <a:pt x="121" y="16"/>
                  </a:lnTo>
                  <a:lnTo>
                    <a:pt x="123" y="8"/>
                  </a:lnTo>
                  <a:lnTo>
                    <a:pt x="126" y="0"/>
                  </a:lnTo>
                  <a:lnTo>
                    <a:pt x="103" y="0"/>
                  </a:lnTo>
                  <a:lnTo>
                    <a:pt x="105" y="4"/>
                  </a:lnTo>
                  <a:lnTo>
                    <a:pt x="106" y="8"/>
                  </a:lnTo>
                  <a:lnTo>
                    <a:pt x="107" y="14"/>
                  </a:lnTo>
                  <a:lnTo>
                    <a:pt x="108" y="20"/>
                  </a:lnTo>
                  <a:lnTo>
                    <a:pt x="108" y="28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7" y="111"/>
                  </a:lnTo>
                  <a:lnTo>
                    <a:pt x="107" y="111"/>
                  </a:lnTo>
                  <a:lnTo>
                    <a:pt x="106" y="111"/>
                  </a:lnTo>
                  <a:lnTo>
                    <a:pt x="105" y="110"/>
                  </a:lnTo>
                  <a:lnTo>
                    <a:pt x="104" y="109"/>
                  </a:lnTo>
                  <a:lnTo>
                    <a:pt x="104" y="108"/>
                  </a:lnTo>
                  <a:lnTo>
                    <a:pt x="103" y="107"/>
                  </a:lnTo>
                  <a:lnTo>
                    <a:pt x="102" y="106"/>
                  </a:lnTo>
                  <a:lnTo>
                    <a:pt x="58" y="43"/>
                  </a:lnTo>
                  <a:lnTo>
                    <a:pt x="55" y="39"/>
                  </a:lnTo>
                  <a:lnTo>
                    <a:pt x="51" y="32"/>
                  </a:lnTo>
                  <a:lnTo>
                    <a:pt x="46" y="26"/>
                  </a:lnTo>
                  <a:lnTo>
                    <a:pt x="43" y="19"/>
                  </a:lnTo>
                  <a:lnTo>
                    <a:pt x="35" y="7"/>
                  </a:lnTo>
                  <a:lnTo>
                    <a:pt x="33" y="4"/>
                  </a:lnTo>
                  <a:lnTo>
                    <a:pt x="30" y="1"/>
                  </a:lnTo>
                  <a:lnTo>
                    <a:pt x="27" y="0"/>
                  </a:lnTo>
                  <a:lnTo>
                    <a:pt x="1" y="0"/>
                  </a:lnTo>
                  <a:lnTo>
                    <a:pt x="5" y="5"/>
                  </a:lnTo>
                  <a:lnTo>
                    <a:pt x="6" y="10"/>
                  </a:lnTo>
                  <a:lnTo>
                    <a:pt x="8" y="17"/>
                  </a:lnTo>
                  <a:lnTo>
                    <a:pt x="8" y="23"/>
                  </a:lnTo>
                  <a:lnTo>
                    <a:pt x="8" y="99"/>
                  </a:lnTo>
                  <a:lnTo>
                    <a:pt x="7" y="110"/>
                  </a:lnTo>
                  <a:lnTo>
                    <a:pt x="6" y="121"/>
                  </a:lnTo>
                  <a:lnTo>
                    <a:pt x="4" y="132"/>
                  </a:lnTo>
                  <a:lnTo>
                    <a:pt x="0" y="142"/>
                  </a:lnTo>
                  <a:lnTo>
                    <a:pt x="26" y="14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4974" y="3023"/>
              <a:ext cx="126" cy="143"/>
            </a:xfrm>
            <a:custGeom>
              <a:avLst/>
              <a:gdLst/>
              <a:ahLst/>
              <a:cxnLst>
                <a:cxn ang="0">
                  <a:pos x="26" y="142"/>
                </a:cxn>
                <a:cxn ang="0">
                  <a:pos x="22" y="131"/>
                </a:cxn>
                <a:cxn ang="0">
                  <a:pos x="20" y="120"/>
                </a:cxn>
                <a:cxn ang="0">
                  <a:pos x="19" y="108"/>
                </a:cxn>
                <a:cxn ang="0">
                  <a:pos x="19" y="96"/>
                </a:cxn>
                <a:cxn ang="0">
                  <a:pos x="19" y="27"/>
                </a:cxn>
                <a:cxn ang="0">
                  <a:pos x="19" y="25"/>
                </a:cxn>
                <a:cxn ang="0">
                  <a:pos x="20" y="24"/>
                </a:cxn>
                <a:cxn ang="0">
                  <a:pos x="21" y="24"/>
                </a:cxn>
                <a:cxn ang="0">
                  <a:pos x="22" y="26"/>
                </a:cxn>
                <a:cxn ang="0">
                  <a:pos x="23" y="27"/>
                </a:cxn>
                <a:cxn ang="0">
                  <a:pos x="104" y="143"/>
                </a:cxn>
                <a:cxn ang="0">
                  <a:pos x="119" y="143"/>
                </a:cxn>
                <a:cxn ang="0">
                  <a:pos x="119" y="133"/>
                </a:cxn>
                <a:cxn ang="0">
                  <a:pos x="119" y="33"/>
                </a:cxn>
                <a:cxn ang="0">
                  <a:pos x="119" y="24"/>
                </a:cxn>
                <a:cxn ang="0">
                  <a:pos x="120" y="16"/>
                </a:cxn>
                <a:cxn ang="0">
                  <a:pos x="122" y="8"/>
                </a:cxn>
                <a:cxn ang="0">
                  <a:pos x="126" y="0"/>
                </a:cxn>
                <a:cxn ang="0">
                  <a:pos x="103" y="0"/>
                </a:cxn>
                <a:cxn ang="0">
                  <a:pos x="104" y="4"/>
                </a:cxn>
                <a:cxn ang="0">
                  <a:pos x="106" y="8"/>
                </a:cxn>
                <a:cxn ang="0">
                  <a:pos x="107" y="14"/>
                </a:cxn>
                <a:cxn ang="0">
                  <a:pos x="108" y="20"/>
                </a:cxn>
                <a:cxn ang="0">
                  <a:pos x="108" y="110"/>
                </a:cxn>
                <a:cxn ang="0">
                  <a:pos x="107" y="110"/>
                </a:cxn>
                <a:cxn ang="0">
                  <a:pos x="107" y="111"/>
                </a:cxn>
                <a:cxn ang="0">
                  <a:pos x="106" y="111"/>
                </a:cxn>
                <a:cxn ang="0">
                  <a:pos x="106" y="111"/>
                </a:cxn>
                <a:cxn ang="0">
                  <a:pos x="103" y="108"/>
                </a:cxn>
                <a:cxn ang="0">
                  <a:pos x="102" y="106"/>
                </a:cxn>
                <a:cxn ang="0">
                  <a:pos x="58" y="43"/>
                </a:cxn>
                <a:cxn ang="0">
                  <a:pos x="54" y="39"/>
                </a:cxn>
                <a:cxn ang="0">
                  <a:pos x="50" y="32"/>
                </a:cxn>
                <a:cxn ang="0">
                  <a:pos x="46" y="26"/>
                </a:cxn>
                <a:cxn ang="0">
                  <a:pos x="42" y="19"/>
                </a:cxn>
                <a:cxn ang="0">
                  <a:pos x="38" y="12"/>
                </a:cxn>
                <a:cxn ang="0">
                  <a:pos x="35" y="7"/>
                </a:cxn>
                <a:cxn ang="0">
                  <a:pos x="32" y="4"/>
                </a:cxn>
                <a:cxn ang="0">
                  <a:pos x="29" y="1"/>
                </a:cxn>
                <a:cxn ang="0">
                  <a:pos x="27" y="0"/>
                </a:cxn>
                <a:cxn ang="0">
                  <a:pos x="1" y="0"/>
                </a:cxn>
                <a:cxn ang="0">
                  <a:pos x="4" y="5"/>
                </a:cxn>
                <a:cxn ang="0">
                  <a:pos x="6" y="10"/>
                </a:cxn>
                <a:cxn ang="0">
                  <a:pos x="7" y="17"/>
                </a:cxn>
                <a:cxn ang="0">
                  <a:pos x="8" y="30"/>
                </a:cxn>
                <a:cxn ang="0">
                  <a:pos x="8" y="87"/>
                </a:cxn>
                <a:cxn ang="0">
                  <a:pos x="8" y="99"/>
                </a:cxn>
                <a:cxn ang="0">
                  <a:pos x="7" y="110"/>
                </a:cxn>
                <a:cxn ang="0">
                  <a:pos x="5" y="121"/>
                </a:cxn>
                <a:cxn ang="0">
                  <a:pos x="3" y="132"/>
                </a:cxn>
                <a:cxn ang="0">
                  <a:pos x="0" y="142"/>
                </a:cxn>
                <a:cxn ang="0">
                  <a:pos x="26" y="142"/>
                </a:cxn>
              </a:cxnLst>
              <a:rect l="0" t="0" r="r" b="b"/>
              <a:pathLst>
                <a:path w="126" h="143">
                  <a:moveTo>
                    <a:pt x="26" y="142"/>
                  </a:moveTo>
                  <a:lnTo>
                    <a:pt x="22" y="131"/>
                  </a:lnTo>
                  <a:lnTo>
                    <a:pt x="20" y="120"/>
                  </a:lnTo>
                  <a:lnTo>
                    <a:pt x="19" y="108"/>
                  </a:lnTo>
                  <a:lnTo>
                    <a:pt x="19" y="96"/>
                  </a:lnTo>
                  <a:lnTo>
                    <a:pt x="19" y="27"/>
                  </a:lnTo>
                  <a:lnTo>
                    <a:pt x="19" y="25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2" y="26"/>
                  </a:lnTo>
                  <a:lnTo>
                    <a:pt x="23" y="27"/>
                  </a:lnTo>
                  <a:lnTo>
                    <a:pt x="104" y="143"/>
                  </a:lnTo>
                  <a:lnTo>
                    <a:pt x="119" y="143"/>
                  </a:lnTo>
                  <a:lnTo>
                    <a:pt x="119" y="133"/>
                  </a:lnTo>
                  <a:lnTo>
                    <a:pt x="119" y="33"/>
                  </a:lnTo>
                  <a:lnTo>
                    <a:pt x="119" y="24"/>
                  </a:lnTo>
                  <a:lnTo>
                    <a:pt x="120" y="16"/>
                  </a:lnTo>
                  <a:lnTo>
                    <a:pt x="122" y="8"/>
                  </a:lnTo>
                  <a:lnTo>
                    <a:pt x="126" y="0"/>
                  </a:lnTo>
                  <a:lnTo>
                    <a:pt x="103" y="0"/>
                  </a:lnTo>
                  <a:lnTo>
                    <a:pt x="104" y="4"/>
                  </a:lnTo>
                  <a:lnTo>
                    <a:pt x="106" y="8"/>
                  </a:lnTo>
                  <a:lnTo>
                    <a:pt x="107" y="14"/>
                  </a:lnTo>
                  <a:lnTo>
                    <a:pt x="108" y="20"/>
                  </a:lnTo>
                  <a:lnTo>
                    <a:pt x="108" y="110"/>
                  </a:lnTo>
                  <a:lnTo>
                    <a:pt x="107" y="110"/>
                  </a:lnTo>
                  <a:lnTo>
                    <a:pt x="107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3" y="108"/>
                  </a:lnTo>
                  <a:lnTo>
                    <a:pt x="102" y="106"/>
                  </a:lnTo>
                  <a:lnTo>
                    <a:pt x="58" y="43"/>
                  </a:lnTo>
                  <a:lnTo>
                    <a:pt x="54" y="39"/>
                  </a:lnTo>
                  <a:lnTo>
                    <a:pt x="50" y="32"/>
                  </a:lnTo>
                  <a:lnTo>
                    <a:pt x="46" y="26"/>
                  </a:lnTo>
                  <a:lnTo>
                    <a:pt x="42" y="19"/>
                  </a:lnTo>
                  <a:lnTo>
                    <a:pt x="38" y="12"/>
                  </a:lnTo>
                  <a:lnTo>
                    <a:pt x="35" y="7"/>
                  </a:lnTo>
                  <a:lnTo>
                    <a:pt x="32" y="4"/>
                  </a:lnTo>
                  <a:lnTo>
                    <a:pt x="29" y="1"/>
                  </a:lnTo>
                  <a:lnTo>
                    <a:pt x="27" y="0"/>
                  </a:lnTo>
                  <a:lnTo>
                    <a:pt x="1" y="0"/>
                  </a:lnTo>
                  <a:lnTo>
                    <a:pt x="4" y="5"/>
                  </a:lnTo>
                  <a:lnTo>
                    <a:pt x="6" y="10"/>
                  </a:lnTo>
                  <a:lnTo>
                    <a:pt x="7" y="17"/>
                  </a:lnTo>
                  <a:lnTo>
                    <a:pt x="8" y="30"/>
                  </a:lnTo>
                  <a:lnTo>
                    <a:pt x="8" y="87"/>
                  </a:lnTo>
                  <a:lnTo>
                    <a:pt x="8" y="99"/>
                  </a:lnTo>
                  <a:lnTo>
                    <a:pt x="7" y="110"/>
                  </a:lnTo>
                  <a:lnTo>
                    <a:pt x="5" y="121"/>
                  </a:lnTo>
                  <a:lnTo>
                    <a:pt x="3" y="132"/>
                  </a:lnTo>
                  <a:lnTo>
                    <a:pt x="0" y="142"/>
                  </a:lnTo>
                  <a:lnTo>
                    <a:pt x="26" y="14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5133" y="3023"/>
              <a:ext cx="30" cy="142"/>
            </a:xfrm>
            <a:custGeom>
              <a:avLst/>
              <a:gdLst/>
              <a:ahLst/>
              <a:cxnLst>
                <a:cxn ang="0">
                  <a:pos x="5" y="113"/>
                </a:cxn>
                <a:cxn ang="0">
                  <a:pos x="5" y="121"/>
                </a:cxn>
                <a:cxn ang="0">
                  <a:pos x="5" y="128"/>
                </a:cxn>
                <a:cxn ang="0">
                  <a:pos x="3" y="135"/>
                </a:cxn>
                <a:cxn ang="0">
                  <a:pos x="0" y="142"/>
                </a:cxn>
                <a:cxn ang="0">
                  <a:pos x="30" y="142"/>
                </a:cxn>
                <a:cxn ang="0">
                  <a:pos x="27" y="135"/>
                </a:cxn>
                <a:cxn ang="0">
                  <a:pos x="26" y="128"/>
                </a:cxn>
                <a:cxn ang="0">
                  <a:pos x="25" y="120"/>
                </a:cxn>
                <a:cxn ang="0">
                  <a:pos x="25" y="21"/>
                </a:cxn>
                <a:cxn ang="0">
                  <a:pos x="26" y="14"/>
                </a:cxn>
                <a:cxn ang="0">
                  <a:pos x="27" y="6"/>
                </a:cxn>
                <a:cxn ang="0">
                  <a:pos x="30" y="0"/>
                </a:cxn>
                <a:cxn ang="0">
                  <a:pos x="0" y="0"/>
                </a:cxn>
                <a:cxn ang="0">
                  <a:pos x="3" y="6"/>
                </a:cxn>
                <a:cxn ang="0">
                  <a:pos x="5" y="14"/>
                </a:cxn>
                <a:cxn ang="0">
                  <a:pos x="5" y="29"/>
                </a:cxn>
                <a:cxn ang="0">
                  <a:pos x="5" y="113"/>
                </a:cxn>
              </a:cxnLst>
              <a:rect l="0" t="0" r="r" b="b"/>
              <a:pathLst>
                <a:path w="30" h="142">
                  <a:moveTo>
                    <a:pt x="5" y="113"/>
                  </a:moveTo>
                  <a:lnTo>
                    <a:pt x="5" y="121"/>
                  </a:lnTo>
                  <a:lnTo>
                    <a:pt x="5" y="128"/>
                  </a:lnTo>
                  <a:lnTo>
                    <a:pt x="3" y="135"/>
                  </a:lnTo>
                  <a:lnTo>
                    <a:pt x="0" y="142"/>
                  </a:lnTo>
                  <a:lnTo>
                    <a:pt x="30" y="142"/>
                  </a:lnTo>
                  <a:lnTo>
                    <a:pt x="27" y="135"/>
                  </a:lnTo>
                  <a:lnTo>
                    <a:pt x="26" y="128"/>
                  </a:lnTo>
                  <a:lnTo>
                    <a:pt x="25" y="120"/>
                  </a:lnTo>
                  <a:lnTo>
                    <a:pt x="25" y="21"/>
                  </a:lnTo>
                  <a:lnTo>
                    <a:pt x="26" y="14"/>
                  </a:lnTo>
                  <a:lnTo>
                    <a:pt x="27" y="6"/>
                  </a:lnTo>
                  <a:lnTo>
                    <a:pt x="30" y="0"/>
                  </a:lnTo>
                  <a:lnTo>
                    <a:pt x="0" y="0"/>
                  </a:lnTo>
                  <a:lnTo>
                    <a:pt x="3" y="6"/>
                  </a:lnTo>
                  <a:lnTo>
                    <a:pt x="5" y="14"/>
                  </a:lnTo>
                  <a:lnTo>
                    <a:pt x="5" y="29"/>
                  </a:lnTo>
                  <a:lnTo>
                    <a:pt x="5" y="1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5199" y="3023"/>
              <a:ext cx="121" cy="145"/>
            </a:xfrm>
            <a:custGeom>
              <a:avLst/>
              <a:gdLst/>
              <a:ahLst/>
              <a:cxnLst>
                <a:cxn ang="0">
                  <a:pos x="91" y="0"/>
                </a:cxn>
                <a:cxn ang="0">
                  <a:pos x="94" y="7"/>
                </a:cxn>
                <a:cxn ang="0">
                  <a:pos x="95" y="14"/>
                </a:cxn>
                <a:cxn ang="0">
                  <a:pos x="96" y="22"/>
                </a:cxn>
                <a:cxn ang="0">
                  <a:pos x="96" y="64"/>
                </a:cxn>
                <a:cxn ang="0">
                  <a:pos x="95" y="90"/>
                </a:cxn>
                <a:cxn ang="0">
                  <a:pos x="95" y="99"/>
                </a:cxn>
                <a:cxn ang="0">
                  <a:pos x="93" y="108"/>
                </a:cxn>
                <a:cxn ang="0">
                  <a:pos x="91" y="115"/>
                </a:cxn>
                <a:cxn ang="0">
                  <a:pos x="87" y="121"/>
                </a:cxn>
                <a:cxn ang="0">
                  <a:pos x="83" y="126"/>
                </a:cxn>
                <a:cxn ang="0">
                  <a:pos x="77" y="130"/>
                </a:cxn>
                <a:cxn ang="0">
                  <a:pos x="70" y="132"/>
                </a:cxn>
                <a:cxn ang="0">
                  <a:pos x="61" y="132"/>
                </a:cxn>
                <a:cxn ang="0">
                  <a:pos x="52" y="132"/>
                </a:cxn>
                <a:cxn ang="0">
                  <a:pos x="45" y="130"/>
                </a:cxn>
                <a:cxn ang="0">
                  <a:pos x="39" y="127"/>
                </a:cxn>
                <a:cxn ang="0">
                  <a:pos x="34" y="122"/>
                </a:cxn>
                <a:cxn ang="0">
                  <a:pos x="30" y="117"/>
                </a:cxn>
                <a:cxn ang="0">
                  <a:pos x="28" y="110"/>
                </a:cxn>
                <a:cxn ang="0">
                  <a:pos x="26" y="102"/>
                </a:cxn>
                <a:cxn ang="0">
                  <a:pos x="25" y="94"/>
                </a:cxn>
                <a:cxn ang="0">
                  <a:pos x="25" y="22"/>
                </a:cxn>
                <a:cxn ang="0">
                  <a:pos x="26" y="14"/>
                </a:cxn>
                <a:cxn ang="0">
                  <a:pos x="28" y="7"/>
                </a:cxn>
                <a:cxn ang="0">
                  <a:pos x="30" y="0"/>
                </a:cxn>
                <a:cxn ang="0">
                  <a:pos x="0" y="0"/>
                </a:cxn>
                <a:cxn ang="0">
                  <a:pos x="3" y="7"/>
                </a:cxn>
                <a:cxn ang="0">
                  <a:pos x="5" y="14"/>
                </a:cxn>
                <a:cxn ang="0">
                  <a:pos x="6" y="30"/>
                </a:cxn>
                <a:cxn ang="0">
                  <a:pos x="6" y="108"/>
                </a:cxn>
                <a:cxn ang="0">
                  <a:pos x="6" y="117"/>
                </a:cxn>
                <a:cxn ang="0">
                  <a:pos x="9" y="125"/>
                </a:cxn>
                <a:cxn ang="0">
                  <a:pos x="13" y="131"/>
                </a:cxn>
                <a:cxn ang="0">
                  <a:pos x="18" y="137"/>
                </a:cxn>
                <a:cxn ang="0">
                  <a:pos x="24" y="140"/>
                </a:cxn>
                <a:cxn ang="0">
                  <a:pos x="31" y="143"/>
                </a:cxn>
                <a:cxn ang="0">
                  <a:pos x="40" y="145"/>
                </a:cxn>
                <a:cxn ang="0">
                  <a:pos x="49" y="145"/>
                </a:cxn>
                <a:cxn ang="0">
                  <a:pos x="58" y="145"/>
                </a:cxn>
                <a:cxn ang="0">
                  <a:pos x="67" y="143"/>
                </a:cxn>
                <a:cxn ang="0">
                  <a:pos x="74" y="140"/>
                </a:cxn>
                <a:cxn ang="0">
                  <a:pos x="81" y="137"/>
                </a:cxn>
                <a:cxn ang="0">
                  <a:pos x="87" y="134"/>
                </a:cxn>
                <a:cxn ang="0">
                  <a:pos x="92" y="130"/>
                </a:cxn>
                <a:cxn ang="0">
                  <a:pos x="94" y="127"/>
                </a:cxn>
                <a:cxn ang="0">
                  <a:pos x="95" y="127"/>
                </a:cxn>
                <a:cxn ang="0">
                  <a:pos x="95" y="128"/>
                </a:cxn>
                <a:cxn ang="0">
                  <a:pos x="94" y="143"/>
                </a:cxn>
                <a:cxn ang="0">
                  <a:pos x="121" y="142"/>
                </a:cxn>
                <a:cxn ang="0">
                  <a:pos x="118" y="137"/>
                </a:cxn>
                <a:cxn ang="0">
                  <a:pos x="117" y="131"/>
                </a:cxn>
                <a:cxn ang="0">
                  <a:pos x="116" y="125"/>
                </a:cxn>
                <a:cxn ang="0">
                  <a:pos x="116" y="119"/>
                </a:cxn>
                <a:cxn ang="0">
                  <a:pos x="116" y="22"/>
                </a:cxn>
                <a:cxn ang="0">
                  <a:pos x="117" y="14"/>
                </a:cxn>
                <a:cxn ang="0">
                  <a:pos x="118" y="7"/>
                </a:cxn>
                <a:cxn ang="0">
                  <a:pos x="121" y="0"/>
                </a:cxn>
                <a:cxn ang="0">
                  <a:pos x="91" y="0"/>
                </a:cxn>
              </a:cxnLst>
              <a:rect l="0" t="0" r="r" b="b"/>
              <a:pathLst>
                <a:path w="121" h="145">
                  <a:moveTo>
                    <a:pt x="91" y="0"/>
                  </a:moveTo>
                  <a:lnTo>
                    <a:pt x="94" y="7"/>
                  </a:lnTo>
                  <a:lnTo>
                    <a:pt x="95" y="14"/>
                  </a:lnTo>
                  <a:lnTo>
                    <a:pt x="96" y="22"/>
                  </a:lnTo>
                  <a:lnTo>
                    <a:pt x="96" y="64"/>
                  </a:lnTo>
                  <a:lnTo>
                    <a:pt x="95" y="90"/>
                  </a:lnTo>
                  <a:lnTo>
                    <a:pt x="95" y="99"/>
                  </a:lnTo>
                  <a:lnTo>
                    <a:pt x="93" y="108"/>
                  </a:lnTo>
                  <a:lnTo>
                    <a:pt x="91" y="115"/>
                  </a:lnTo>
                  <a:lnTo>
                    <a:pt x="87" y="121"/>
                  </a:lnTo>
                  <a:lnTo>
                    <a:pt x="83" y="126"/>
                  </a:lnTo>
                  <a:lnTo>
                    <a:pt x="77" y="130"/>
                  </a:lnTo>
                  <a:lnTo>
                    <a:pt x="70" y="132"/>
                  </a:lnTo>
                  <a:lnTo>
                    <a:pt x="61" y="132"/>
                  </a:lnTo>
                  <a:lnTo>
                    <a:pt x="52" y="132"/>
                  </a:lnTo>
                  <a:lnTo>
                    <a:pt x="45" y="130"/>
                  </a:lnTo>
                  <a:lnTo>
                    <a:pt x="39" y="127"/>
                  </a:lnTo>
                  <a:lnTo>
                    <a:pt x="34" y="122"/>
                  </a:lnTo>
                  <a:lnTo>
                    <a:pt x="30" y="117"/>
                  </a:lnTo>
                  <a:lnTo>
                    <a:pt x="28" y="110"/>
                  </a:lnTo>
                  <a:lnTo>
                    <a:pt x="26" y="102"/>
                  </a:lnTo>
                  <a:lnTo>
                    <a:pt x="25" y="94"/>
                  </a:lnTo>
                  <a:lnTo>
                    <a:pt x="25" y="22"/>
                  </a:lnTo>
                  <a:lnTo>
                    <a:pt x="26" y="14"/>
                  </a:lnTo>
                  <a:lnTo>
                    <a:pt x="28" y="7"/>
                  </a:lnTo>
                  <a:lnTo>
                    <a:pt x="30" y="0"/>
                  </a:lnTo>
                  <a:lnTo>
                    <a:pt x="0" y="0"/>
                  </a:lnTo>
                  <a:lnTo>
                    <a:pt x="3" y="7"/>
                  </a:lnTo>
                  <a:lnTo>
                    <a:pt x="5" y="14"/>
                  </a:lnTo>
                  <a:lnTo>
                    <a:pt x="6" y="30"/>
                  </a:lnTo>
                  <a:lnTo>
                    <a:pt x="6" y="108"/>
                  </a:lnTo>
                  <a:lnTo>
                    <a:pt x="6" y="117"/>
                  </a:lnTo>
                  <a:lnTo>
                    <a:pt x="9" y="125"/>
                  </a:lnTo>
                  <a:lnTo>
                    <a:pt x="13" y="131"/>
                  </a:lnTo>
                  <a:lnTo>
                    <a:pt x="18" y="137"/>
                  </a:lnTo>
                  <a:lnTo>
                    <a:pt x="24" y="140"/>
                  </a:lnTo>
                  <a:lnTo>
                    <a:pt x="31" y="143"/>
                  </a:lnTo>
                  <a:lnTo>
                    <a:pt x="40" y="145"/>
                  </a:lnTo>
                  <a:lnTo>
                    <a:pt x="49" y="145"/>
                  </a:lnTo>
                  <a:lnTo>
                    <a:pt x="58" y="145"/>
                  </a:lnTo>
                  <a:lnTo>
                    <a:pt x="67" y="143"/>
                  </a:lnTo>
                  <a:lnTo>
                    <a:pt x="74" y="140"/>
                  </a:lnTo>
                  <a:lnTo>
                    <a:pt x="81" y="137"/>
                  </a:lnTo>
                  <a:lnTo>
                    <a:pt x="87" y="134"/>
                  </a:lnTo>
                  <a:lnTo>
                    <a:pt x="92" y="130"/>
                  </a:lnTo>
                  <a:lnTo>
                    <a:pt x="94" y="127"/>
                  </a:lnTo>
                  <a:lnTo>
                    <a:pt x="95" y="127"/>
                  </a:lnTo>
                  <a:lnTo>
                    <a:pt x="95" y="128"/>
                  </a:lnTo>
                  <a:lnTo>
                    <a:pt x="94" y="143"/>
                  </a:lnTo>
                  <a:lnTo>
                    <a:pt x="121" y="142"/>
                  </a:lnTo>
                  <a:lnTo>
                    <a:pt x="118" y="137"/>
                  </a:lnTo>
                  <a:lnTo>
                    <a:pt x="117" y="131"/>
                  </a:lnTo>
                  <a:lnTo>
                    <a:pt x="116" y="125"/>
                  </a:lnTo>
                  <a:lnTo>
                    <a:pt x="116" y="119"/>
                  </a:lnTo>
                  <a:lnTo>
                    <a:pt x="116" y="22"/>
                  </a:lnTo>
                  <a:lnTo>
                    <a:pt x="117" y="14"/>
                  </a:lnTo>
                  <a:lnTo>
                    <a:pt x="118" y="7"/>
                  </a:lnTo>
                  <a:lnTo>
                    <a:pt x="121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5350" y="3023"/>
              <a:ext cx="154" cy="144"/>
            </a:xfrm>
            <a:custGeom>
              <a:avLst/>
              <a:gdLst/>
              <a:ahLst/>
              <a:cxnLst>
                <a:cxn ang="0">
                  <a:pos x="124" y="1"/>
                </a:cxn>
                <a:cxn ang="0">
                  <a:pos x="120" y="6"/>
                </a:cxn>
                <a:cxn ang="0">
                  <a:pos x="80" y="102"/>
                </a:cxn>
                <a:cxn ang="0">
                  <a:pos x="79" y="105"/>
                </a:cxn>
                <a:cxn ang="0">
                  <a:pos x="77" y="107"/>
                </a:cxn>
                <a:cxn ang="0">
                  <a:pos x="74" y="106"/>
                </a:cxn>
                <a:cxn ang="0">
                  <a:pos x="39" y="3"/>
                </a:cxn>
                <a:cxn ang="0">
                  <a:pos x="38" y="1"/>
                </a:cxn>
                <a:cxn ang="0">
                  <a:pos x="6" y="0"/>
                </a:cxn>
                <a:cxn ang="0">
                  <a:pos x="11" y="8"/>
                </a:cxn>
                <a:cxn ang="0">
                  <a:pos x="10" y="98"/>
                </a:cxn>
                <a:cxn ang="0">
                  <a:pos x="8" y="118"/>
                </a:cxn>
                <a:cxn ang="0">
                  <a:pos x="5" y="134"/>
                </a:cxn>
                <a:cxn ang="0">
                  <a:pos x="0" y="142"/>
                </a:cxn>
                <a:cxn ang="0">
                  <a:pos x="24" y="137"/>
                </a:cxn>
                <a:cxn ang="0">
                  <a:pos x="21" y="122"/>
                </a:cxn>
                <a:cxn ang="0">
                  <a:pos x="22" y="26"/>
                </a:cxn>
                <a:cxn ang="0">
                  <a:pos x="24" y="23"/>
                </a:cxn>
                <a:cxn ang="0">
                  <a:pos x="26" y="27"/>
                </a:cxn>
                <a:cxn ang="0">
                  <a:pos x="30" y="35"/>
                </a:cxn>
                <a:cxn ang="0">
                  <a:pos x="121" y="27"/>
                </a:cxn>
                <a:cxn ang="0">
                  <a:pos x="122" y="24"/>
                </a:cxn>
                <a:cxn ang="0">
                  <a:pos x="123" y="24"/>
                </a:cxn>
                <a:cxn ang="0">
                  <a:pos x="125" y="24"/>
                </a:cxn>
                <a:cxn ang="0">
                  <a:pos x="125" y="109"/>
                </a:cxn>
                <a:cxn ang="0">
                  <a:pos x="123" y="134"/>
                </a:cxn>
                <a:cxn ang="0">
                  <a:pos x="154" y="142"/>
                </a:cxn>
                <a:cxn ang="0">
                  <a:pos x="148" y="123"/>
                </a:cxn>
                <a:cxn ang="0">
                  <a:pos x="146" y="86"/>
                </a:cxn>
                <a:cxn ang="0">
                  <a:pos x="145" y="25"/>
                </a:cxn>
                <a:cxn ang="0">
                  <a:pos x="146" y="12"/>
                </a:cxn>
                <a:cxn ang="0">
                  <a:pos x="150" y="0"/>
                </a:cxn>
              </a:cxnLst>
              <a:rect l="0" t="0" r="r" b="b"/>
              <a:pathLst>
                <a:path w="154" h="144">
                  <a:moveTo>
                    <a:pt x="127" y="0"/>
                  </a:moveTo>
                  <a:lnTo>
                    <a:pt x="124" y="1"/>
                  </a:lnTo>
                  <a:lnTo>
                    <a:pt x="122" y="3"/>
                  </a:lnTo>
                  <a:lnTo>
                    <a:pt x="120" y="6"/>
                  </a:lnTo>
                  <a:lnTo>
                    <a:pt x="118" y="9"/>
                  </a:lnTo>
                  <a:lnTo>
                    <a:pt x="80" y="102"/>
                  </a:lnTo>
                  <a:lnTo>
                    <a:pt x="79" y="104"/>
                  </a:lnTo>
                  <a:lnTo>
                    <a:pt x="79" y="105"/>
                  </a:lnTo>
                  <a:lnTo>
                    <a:pt x="78" y="106"/>
                  </a:lnTo>
                  <a:lnTo>
                    <a:pt x="77" y="107"/>
                  </a:lnTo>
                  <a:lnTo>
                    <a:pt x="76" y="107"/>
                  </a:lnTo>
                  <a:lnTo>
                    <a:pt x="74" y="106"/>
                  </a:lnTo>
                  <a:lnTo>
                    <a:pt x="73" y="100"/>
                  </a:lnTo>
                  <a:lnTo>
                    <a:pt x="39" y="3"/>
                  </a:lnTo>
                  <a:lnTo>
                    <a:pt x="39" y="2"/>
                  </a:lnTo>
                  <a:lnTo>
                    <a:pt x="38" y="1"/>
                  </a:lnTo>
                  <a:lnTo>
                    <a:pt x="36" y="0"/>
                  </a:lnTo>
                  <a:lnTo>
                    <a:pt x="6" y="0"/>
                  </a:lnTo>
                  <a:lnTo>
                    <a:pt x="9" y="4"/>
                  </a:lnTo>
                  <a:lnTo>
                    <a:pt x="11" y="8"/>
                  </a:lnTo>
                  <a:lnTo>
                    <a:pt x="11" y="87"/>
                  </a:lnTo>
                  <a:lnTo>
                    <a:pt x="10" y="98"/>
                  </a:lnTo>
                  <a:lnTo>
                    <a:pt x="9" y="108"/>
                  </a:lnTo>
                  <a:lnTo>
                    <a:pt x="8" y="118"/>
                  </a:lnTo>
                  <a:lnTo>
                    <a:pt x="7" y="126"/>
                  </a:lnTo>
                  <a:lnTo>
                    <a:pt x="5" y="134"/>
                  </a:lnTo>
                  <a:lnTo>
                    <a:pt x="2" y="139"/>
                  </a:lnTo>
                  <a:lnTo>
                    <a:pt x="0" y="142"/>
                  </a:lnTo>
                  <a:lnTo>
                    <a:pt x="26" y="142"/>
                  </a:lnTo>
                  <a:lnTo>
                    <a:pt x="24" y="137"/>
                  </a:lnTo>
                  <a:lnTo>
                    <a:pt x="22" y="130"/>
                  </a:lnTo>
                  <a:lnTo>
                    <a:pt x="21" y="122"/>
                  </a:lnTo>
                  <a:lnTo>
                    <a:pt x="21" y="28"/>
                  </a:lnTo>
                  <a:lnTo>
                    <a:pt x="22" y="26"/>
                  </a:lnTo>
                  <a:lnTo>
                    <a:pt x="22" y="24"/>
                  </a:lnTo>
                  <a:lnTo>
                    <a:pt x="24" y="23"/>
                  </a:lnTo>
                  <a:lnTo>
                    <a:pt x="25" y="24"/>
                  </a:lnTo>
                  <a:lnTo>
                    <a:pt x="26" y="27"/>
                  </a:lnTo>
                  <a:lnTo>
                    <a:pt x="28" y="30"/>
                  </a:lnTo>
                  <a:lnTo>
                    <a:pt x="30" y="35"/>
                  </a:lnTo>
                  <a:lnTo>
                    <a:pt x="71" y="144"/>
                  </a:lnTo>
                  <a:lnTo>
                    <a:pt x="121" y="27"/>
                  </a:lnTo>
                  <a:lnTo>
                    <a:pt x="122" y="26"/>
                  </a:lnTo>
                  <a:lnTo>
                    <a:pt x="122" y="24"/>
                  </a:lnTo>
                  <a:lnTo>
                    <a:pt x="122" y="24"/>
                  </a:lnTo>
                  <a:lnTo>
                    <a:pt x="123" y="24"/>
                  </a:lnTo>
                  <a:lnTo>
                    <a:pt x="124" y="23"/>
                  </a:lnTo>
                  <a:lnTo>
                    <a:pt x="125" y="24"/>
                  </a:lnTo>
                  <a:lnTo>
                    <a:pt x="125" y="24"/>
                  </a:lnTo>
                  <a:lnTo>
                    <a:pt x="125" y="109"/>
                  </a:lnTo>
                  <a:lnTo>
                    <a:pt x="125" y="127"/>
                  </a:lnTo>
                  <a:lnTo>
                    <a:pt x="123" y="134"/>
                  </a:lnTo>
                  <a:lnTo>
                    <a:pt x="122" y="142"/>
                  </a:lnTo>
                  <a:lnTo>
                    <a:pt x="154" y="142"/>
                  </a:lnTo>
                  <a:lnTo>
                    <a:pt x="150" y="133"/>
                  </a:lnTo>
                  <a:lnTo>
                    <a:pt x="148" y="123"/>
                  </a:lnTo>
                  <a:lnTo>
                    <a:pt x="147" y="113"/>
                  </a:lnTo>
                  <a:lnTo>
                    <a:pt x="146" y="86"/>
                  </a:lnTo>
                  <a:lnTo>
                    <a:pt x="145" y="58"/>
                  </a:lnTo>
                  <a:lnTo>
                    <a:pt x="145" y="25"/>
                  </a:lnTo>
                  <a:lnTo>
                    <a:pt x="146" y="18"/>
                  </a:lnTo>
                  <a:lnTo>
                    <a:pt x="146" y="12"/>
                  </a:lnTo>
                  <a:lnTo>
                    <a:pt x="147" y="5"/>
                  </a:lnTo>
                  <a:lnTo>
                    <a:pt x="150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4281" y="3225"/>
              <a:ext cx="108" cy="101"/>
            </a:xfrm>
            <a:custGeom>
              <a:avLst/>
              <a:gdLst/>
              <a:ahLst/>
              <a:cxnLst>
                <a:cxn ang="0">
                  <a:pos x="89" y="0"/>
                </a:cxn>
                <a:cxn ang="0">
                  <a:pos x="88" y="0"/>
                </a:cxn>
                <a:cxn ang="0">
                  <a:pos x="87" y="1"/>
                </a:cxn>
                <a:cxn ang="0">
                  <a:pos x="85" y="3"/>
                </a:cxn>
                <a:cxn ang="0">
                  <a:pos x="84" y="4"/>
                </a:cxn>
                <a:cxn ang="0">
                  <a:pos x="83" y="7"/>
                </a:cxn>
                <a:cxn ang="0">
                  <a:pos x="56" y="72"/>
                </a:cxn>
                <a:cxn ang="0">
                  <a:pos x="56" y="73"/>
                </a:cxn>
                <a:cxn ang="0">
                  <a:pos x="55" y="75"/>
                </a:cxn>
                <a:cxn ang="0">
                  <a:pos x="54" y="75"/>
                </a:cxn>
                <a:cxn ang="0">
                  <a:pos x="54" y="75"/>
                </a:cxn>
                <a:cxn ang="0">
                  <a:pos x="53" y="75"/>
                </a:cxn>
                <a:cxn ang="0">
                  <a:pos x="52" y="75"/>
                </a:cxn>
                <a:cxn ang="0">
                  <a:pos x="51" y="71"/>
                </a:cxn>
                <a:cxn ang="0">
                  <a:pos x="28" y="3"/>
                </a:cxn>
                <a:cxn ang="0">
                  <a:pos x="28" y="2"/>
                </a:cxn>
                <a:cxn ang="0">
                  <a:pos x="26" y="1"/>
                </a:cxn>
                <a:cxn ang="0">
                  <a:pos x="26" y="1"/>
                </a:cxn>
                <a:cxn ang="0">
                  <a:pos x="24" y="0"/>
                </a:cxn>
                <a:cxn ang="0">
                  <a:pos x="4" y="0"/>
                </a:cxn>
                <a:cxn ang="0">
                  <a:pos x="7" y="3"/>
                </a:cxn>
                <a:cxn ang="0">
                  <a:pos x="8" y="6"/>
                </a:cxn>
                <a:cxn ang="0">
                  <a:pos x="8" y="9"/>
                </a:cxn>
                <a:cxn ang="0">
                  <a:pos x="8" y="56"/>
                </a:cxn>
                <a:cxn ang="0">
                  <a:pos x="7" y="72"/>
                </a:cxn>
                <a:cxn ang="0">
                  <a:pos x="7" y="80"/>
                </a:cxn>
                <a:cxn ang="0">
                  <a:pos x="5" y="87"/>
                </a:cxn>
                <a:cxn ang="0">
                  <a:pos x="4" y="93"/>
                </a:cxn>
                <a:cxn ang="0">
                  <a:pos x="1" y="97"/>
                </a:cxn>
                <a:cxn ang="0">
                  <a:pos x="0" y="100"/>
                </a:cxn>
                <a:cxn ang="0">
                  <a:pos x="19" y="100"/>
                </a:cxn>
                <a:cxn ang="0">
                  <a:pos x="17" y="95"/>
                </a:cxn>
                <a:cxn ang="0">
                  <a:pos x="16" y="88"/>
                </a:cxn>
                <a:cxn ang="0">
                  <a:pos x="15" y="81"/>
                </a:cxn>
                <a:cxn ang="0">
                  <a:pos x="15" y="19"/>
                </a:cxn>
                <a:cxn ang="0">
                  <a:pos x="16" y="18"/>
                </a:cxn>
                <a:cxn ang="0">
                  <a:pos x="16" y="17"/>
                </a:cxn>
                <a:cxn ang="0">
                  <a:pos x="16" y="17"/>
                </a:cxn>
                <a:cxn ang="0">
                  <a:pos x="17" y="17"/>
                </a:cxn>
                <a:cxn ang="0">
                  <a:pos x="18" y="18"/>
                </a:cxn>
                <a:cxn ang="0">
                  <a:pos x="20" y="21"/>
                </a:cxn>
                <a:cxn ang="0">
                  <a:pos x="21" y="25"/>
                </a:cxn>
                <a:cxn ang="0">
                  <a:pos x="51" y="101"/>
                </a:cxn>
                <a:cxn ang="0">
                  <a:pos x="85" y="19"/>
                </a:cxn>
                <a:cxn ang="0">
                  <a:pos x="86" y="17"/>
                </a:cxn>
                <a:cxn ang="0">
                  <a:pos x="86" y="17"/>
                </a:cxn>
                <a:cxn ang="0">
                  <a:pos x="87" y="17"/>
                </a:cxn>
                <a:cxn ang="0">
                  <a:pos x="88" y="17"/>
                </a:cxn>
                <a:cxn ang="0">
                  <a:pos x="88" y="18"/>
                </a:cxn>
                <a:cxn ang="0">
                  <a:pos x="88" y="19"/>
                </a:cxn>
                <a:cxn ang="0">
                  <a:pos x="88" y="78"/>
                </a:cxn>
                <a:cxn ang="0">
                  <a:pos x="88" y="86"/>
                </a:cxn>
                <a:cxn ang="0">
                  <a:pos x="87" y="93"/>
                </a:cxn>
                <a:cxn ang="0">
                  <a:pos x="85" y="100"/>
                </a:cxn>
                <a:cxn ang="0">
                  <a:pos x="108" y="100"/>
                </a:cxn>
                <a:cxn ang="0">
                  <a:pos x="106" y="93"/>
                </a:cxn>
                <a:cxn ang="0">
                  <a:pos x="104" y="86"/>
                </a:cxn>
                <a:cxn ang="0">
                  <a:pos x="103" y="79"/>
                </a:cxn>
                <a:cxn ang="0">
                  <a:pos x="102" y="60"/>
                </a:cxn>
                <a:cxn ang="0">
                  <a:pos x="102" y="11"/>
                </a:cxn>
                <a:cxn ang="0">
                  <a:pos x="103" y="5"/>
                </a:cxn>
                <a:cxn ang="0">
                  <a:pos x="105" y="0"/>
                </a:cxn>
                <a:cxn ang="0">
                  <a:pos x="89" y="0"/>
                </a:cxn>
              </a:cxnLst>
              <a:rect l="0" t="0" r="r" b="b"/>
              <a:pathLst>
                <a:path w="108" h="101">
                  <a:moveTo>
                    <a:pt x="89" y="0"/>
                  </a:moveTo>
                  <a:lnTo>
                    <a:pt x="88" y="0"/>
                  </a:lnTo>
                  <a:lnTo>
                    <a:pt x="87" y="1"/>
                  </a:lnTo>
                  <a:lnTo>
                    <a:pt x="85" y="3"/>
                  </a:lnTo>
                  <a:lnTo>
                    <a:pt x="84" y="4"/>
                  </a:lnTo>
                  <a:lnTo>
                    <a:pt x="83" y="7"/>
                  </a:lnTo>
                  <a:lnTo>
                    <a:pt x="56" y="72"/>
                  </a:lnTo>
                  <a:lnTo>
                    <a:pt x="56" y="73"/>
                  </a:lnTo>
                  <a:lnTo>
                    <a:pt x="55" y="75"/>
                  </a:lnTo>
                  <a:lnTo>
                    <a:pt x="54" y="75"/>
                  </a:lnTo>
                  <a:lnTo>
                    <a:pt x="54" y="75"/>
                  </a:lnTo>
                  <a:lnTo>
                    <a:pt x="53" y="75"/>
                  </a:lnTo>
                  <a:lnTo>
                    <a:pt x="52" y="75"/>
                  </a:lnTo>
                  <a:lnTo>
                    <a:pt x="51" y="71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4" y="0"/>
                  </a:lnTo>
                  <a:lnTo>
                    <a:pt x="4" y="0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8" y="56"/>
                  </a:lnTo>
                  <a:lnTo>
                    <a:pt x="7" y="72"/>
                  </a:lnTo>
                  <a:lnTo>
                    <a:pt x="7" y="80"/>
                  </a:lnTo>
                  <a:lnTo>
                    <a:pt x="5" y="87"/>
                  </a:lnTo>
                  <a:lnTo>
                    <a:pt x="4" y="93"/>
                  </a:lnTo>
                  <a:lnTo>
                    <a:pt x="1" y="97"/>
                  </a:lnTo>
                  <a:lnTo>
                    <a:pt x="0" y="100"/>
                  </a:lnTo>
                  <a:lnTo>
                    <a:pt x="19" y="100"/>
                  </a:lnTo>
                  <a:lnTo>
                    <a:pt x="17" y="95"/>
                  </a:lnTo>
                  <a:lnTo>
                    <a:pt x="16" y="88"/>
                  </a:lnTo>
                  <a:lnTo>
                    <a:pt x="15" y="81"/>
                  </a:lnTo>
                  <a:lnTo>
                    <a:pt x="15" y="19"/>
                  </a:lnTo>
                  <a:lnTo>
                    <a:pt x="16" y="18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7" y="17"/>
                  </a:lnTo>
                  <a:lnTo>
                    <a:pt x="18" y="18"/>
                  </a:lnTo>
                  <a:lnTo>
                    <a:pt x="20" y="21"/>
                  </a:lnTo>
                  <a:lnTo>
                    <a:pt x="21" y="25"/>
                  </a:lnTo>
                  <a:lnTo>
                    <a:pt x="51" y="101"/>
                  </a:lnTo>
                  <a:lnTo>
                    <a:pt x="85" y="19"/>
                  </a:lnTo>
                  <a:lnTo>
                    <a:pt x="86" y="17"/>
                  </a:lnTo>
                  <a:lnTo>
                    <a:pt x="86" y="17"/>
                  </a:lnTo>
                  <a:lnTo>
                    <a:pt x="87" y="17"/>
                  </a:lnTo>
                  <a:lnTo>
                    <a:pt x="88" y="17"/>
                  </a:lnTo>
                  <a:lnTo>
                    <a:pt x="88" y="18"/>
                  </a:lnTo>
                  <a:lnTo>
                    <a:pt x="88" y="19"/>
                  </a:lnTo>
                  <a:lnTo>
                    <a:pt x="88" y="78"/>
                  </a:lnTo>
                  <a:lnTo>
                    <a:pt x="88" y="86"/>
                  </a:lnTo>
                  <a:lnTo>
                    <a:pt x="87" y="93"/>
                  </a:lnTo>
                  <a:lnTo>
                    <a:pt x="85" y="100"/>
                  </a:lnTo>
                  <a:lnTo>
                    <a:pt x="108" y="100"/>
                  </a:lnTo>
                  <a:lnTo>
                    <a:pt x="106" y="93"/>
                  </a:lnTo>
                  <a:lnTo>
                    <a:pt x="104" y="86"/>
                  </a:lnTo>
                  <a:lnTo>
                    <a:pt x="103" y="79"/>
                  </a:lnTo>
                  <a:lnTo>
                    <a:pt x="102" y="60"/>
                  </a:lnTo>
                  <a:lnTo>
                    <a:pt x="102" y="11"/>
                  </a:lnTo>
                  <a:lnTo>
                    <a:pt x="103" y="5"/>
                  </a:lnTo>
                  <a:lnTo>
                    <a:pt x="105" y="0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2" name="Freeform 18"/>
            <p:cNvSpPr>
              <a:spLocks noEditPoints="1"/>
            </p:cNvSpPr>
            <p:nvPr/>
          </p:nvSpPr>
          <p:spPr bwMode="auto">
            <a:xfrm>
              <a:off x="4396" y="3225"/>
              <a:ext cx="101" cy="100"/>
            </a:xfrm>
            <a:custGeom>
              <a:avLst/>
              <a:gdLst/>
              <a:ahLst/>
              <a:cxnLst>
                <a:cxn ang="0">
                  <a:pos x="64" y="50"/>
                </a:cxn>
                <a:cxn ang="0">
                  <a:pos x="35" y="50"/>
                </a:cxn>
                <a:cxn ang="0">
                  <a:pos x="49" y="17"/>
                </a:cxn>
                <a:cxn ang="0">
                  <a:pos x="49" y="15"/>
                </a:cxn>
                <a:cxn ang="0">
                  <a:pos x="50" y="14"/>
                </a:cxn>
                <a:cxn ang="0">
                  <a:pos x="50" y="13"/>
                </a:cxn>
                <a:cxn ang="0">
                  <a:pos x="51" y="13"/>
                </a:cxn>
                <a:cxn ang="0">
                  <a:pos x="52" y="13"/>
                </a:cxn>
                <a:cxn ang="0">
                  <a:pos x="53" y="15"/>
                </a:cxn>
                <a:cxn ang="0">
                  <a:pos x="54" y="16"/>
                </a:cxn>
                <a:cxn ang="0">
                  <a:pos x="54" y="17"/>
                </a:cxn>
                <a:cxn ang="0">
                  <a:pos x="64" y="50"/>
                </a:cxn>
                <a:cxn ang="0">
                  <a:pos x="101" y="100"/>
                </a:cxn>
                <a:cxn ang="0">
                  <a:pos x="98" y="94"/>
                </a:cxn>
                <a:cxn ang="0">
                  <a:pos x="89" y="76"/>
                </a:cxn>
                <a:cxn ang="0">
                  <a:pos x="82" y="57"/>
                </a:cxn>
                <a:cxn ang="0">
                  <a:pos x="75" y="38"/>
                </a:cxn>
                <a:cxn ang="0">
                  <a:pos x="68" y="19"/>
                </a:cxn>
                <a:cxn ang="0">
                  <a:pos x="62" y="0"/>
                </a:cxn>
                <a:cxn ang="0">
                  <a:pos x="44" y="0"/>
                </a:cxn>
                <a:cxn ang="0">
                  <a:pos x="44" y="5"/>
                </a:cxn>
                <a:cxn ang="0">
                  <a:pos x="44" y="9"/>
                </a:cxn>
                <a:cxn ang="0">
                  <a:pos x="42" y="14"/>
                </a:cxn>
                <a:cxn ang="0">
                  <a:pos x="40" y="21"/>
                </a:cxn>
                <a:cxn ang="0">
                  <a:pos x="37" y="28"/>
                </a:cxn>
                <a:cxn ang="0">
                  <a:pos x="33" y="37"/>
                </a:cxn>
                <a:cxn ang="0">
                  <a:pos x="29" y="46"/>
                </a:cxn>
                <a:cxn ang="0">
                  <a:pos x="25" y="55"/>
                </a:cxn>
                <a:cxn ang="0">
                  <a:pos x="12" y="80"/>
                </a:cxn>
                <a:cxn ang="0">
                  <a:pos x="9" y="87"/>
                </a:cxn>
                <a:cxn ang="0">
                  <a:pos x="6" y="92"/>
                </a:cxn>
                <a:cxn ang="0">
                  <a:pos x="3" y="95"/>
                </a:cxn>
                <a:cxn ang="0">
                  <a:pos x="0" y="100"/>
                </a:cxn>
                <a:cxn ang="0">
                  <a:pos x="19" y="100"/>
                </a:cxn>
                <a:cxn ang="0">
                  <a:pos x="19" y="97"/>
                </a:cxn>
                <a:cxn ang="0">
                  <a:pos x="19" y="94"/>
                </a:cxn>
                <a:cxn ang="0">
                  <a:pos x="20" y="88"/>
                </a:cxn>
                <a:cxn ang="0">
                  <a:pos x="22" y="81"/>
                </a:cxn>
                <a:cxn ang="0">
                  <a:pos x="25" y="72"/>
                </a:cxn>
                <a:cxn ang="0">
                  <a:pos x="28" y="64"/>
                </a:cxn>
                <a:cxn ang="0">
                  <a:pos x="33" y="56"/>
                </a:cxn>
                <a:cxn ang="0">
                  <a:pos x="67" y="56"/>
                </a:cxn>
                <a:cxn ang="0">
                  <a:pos x="84" y="100"/>
                </a:cxn>
                <a:cxn ang="0">
                  <a:pos x="101" y="100"/>
                </a:cxn>
              </a:cxnLst>
              <a:rect l="0" t="0" r="r" b="b"/>
              <a:pathLst>
                <a:path w="101" h="100">
                  <a:moveTo>
                    <a:pt x="64" y="50"/>
                  </a:moveTo>
                  <a:lnTo>
                    <a:pt x="35" y="50"/>
                  </a:lnTo>
                  <a:lnTo>
                    <a:pt x="49" y="17"/>
                  </a:lnTo>
                  <a:lnTo>
                    <a:pt x="49" y="15"/>
                  </a:lnTo>
                  <a:lnTo>
                    <a:pt x="50" y="14"/>
                  </a:lnTo>
                  <a:lnTo>
                    <a:pt x="50" y="13"/>
                  </a:lnTo>
                  <a:lnTo>
                    <a:pt x="51" y="13"/>
                  </a:lnTo>
                  <a:lnTo>
                    <a:pt x="52" y="13"/>
                  </a:lnTo>
                  <a:lnTo>
                    <a:pt x="53" y="15"/>
                  </a:lnTo>
                  <a:lnTo>
                    <a:pt x="54" y="16"/>
                  </a:lnTo>
                  <a:lnTo>
                    <a:pt x="54" y="17"/>
                  </a:lnTo>
                  <a:lnTo>
                    <a:pt x="64" y="50"/>
                  </a:lnTo>
                  <a:close/>
                  <a:moveTo>
                    <a:pt x="101" y="100"/>
                  </a:moveTo>
                  <a:lnTo>
                    <a:pt x="98" y="94"/>
                  </a:lnTo>
                  <a:lnTo>
                    <a:pt x="89" y="76"/>
                  </a:lnTo>
                  <a:lnTo>
                    <a:pt x="82" y="57"/>
                  </a:lnTo>
                  <a:lnTo>
                    <a:pt x="75" y="38"/>
                  </a:lnTo>
                  <a:lnTo>
                    <a:pt x="68" y="19"/>
                  </a:lnTo>
                  <a:lnTo>
                    <a:pt x="62" y="0"/>
                  </a:lnTo>
                  <a:lnTo>
                    <a:pt x="44" y="0"/>
                  </a:lnTo>
                  <a:lnTo>
                    <a:pt x="44" y="5"/>
                  </a:lnTo>
                  <a:lnTo>
                    <a:pt x="44" y="9"/>
                  </a:lnTo>
                  <a:lnTo>
                    <a:pt x="42" y="14"/>
                  </a:lnTo>
                  <a:lnTo>
                    <a:pt x="40" y="21"/>
                  </a:lnTo>
                  <a:lnTo>
                    <a:pt x="37" y="28"/>
                  </a:lnTo>
                  <a:lnTo>
                    <a:pt x="33" y="37"/>
                  </a:lnTo>
                  <a:lnTo>
                    <a:pt x="29" y="46"/>
                  </a:lnTo>
                  <a:lnTo>
                    <a:pt x="25" y="55"/>
                  </a:lnTo>
                  <a:lnTo>
                    <a:pt x="12" y="80"/>
                  </a:lnTo>
                  <a:lnTo>
                    <a:pt x="9" y="87"/>
                  </a:lnTo>
                  <a:lnTo>
                    <a:pt x="6" y="92"/>
                  </a:lnTo>
                  <a:lnTo>
                    <a:pt x="3" y="95"/>
                  </a:lnTo>
                  <a:lnTo>
                    <a:pt x="0" y="100"/>
                  </a:lnTo>
                  <a:lnTo>
                    <a:pt x="19" y="100"/>
                  </a:lnTo>
                  <a:lnTo>
                    <a:pt x="19" y="97"/>
                  </a:lnTo>
                  <a:lnTo>
                    <a:pt x="19" y="94"/>
                  </a:lnTo>
                  <a:lnTo>
                    <a:pt x="20" y="88"/>
                  </a:lnTo>
                  <a:lnTo>
                    <a:pt x="22" y="81"/>
                  </a:lnTo>
                  <a:lnTo>
                    <a:pt x="25" y="72"/>
                  </a:lnTo>
                  <a:lnTo>
                    <a:pt x="28" y="64"/>
                  </a:lnTo>
                  <a:lnTo>
                    <a:pt x="33" y="56"/>
                  </a:lnTo>
                  <a:lnTo>
                    <a:pt x="67" y="56"/>
                  </a:lnTo>
                  <a:lnTo>
                    <a:pt x="84" y="100"/>
                  </a:lnTo>
                  <a:lnTo>
                    <a:pt x="101" y="10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3" name="Freeform 19"/>
            <p:cNvSpPr>
              <a:spLocks noEditPoints="1"/>
            </p:cNvSpPr>
            <p:nvPr/>
          </p:nvSpPr>
          <p:spPr bwMode="auto">
            <a:xfrm>
              <a:off x="4509" y="3224"/>
              <a:ext cx="90" cy="101"/>
            </a:xfrm>
            <a:custGeom>
              <a:avLst/>
              <a:gdLst/>
              <a:ahLst/>
              <a:cxnLst>
                <a:cxn ang="0">
                  <a:pos x="3" y="80"/>
                </a:cxn>
                <a:cxn ang="0">
                  <a:pos x="3" y="86"/>
                </a:cxn>
                <a:cxn ang="0">
                  <a:pos x="3" y="91"/>
                </a:cxn>
                <a:cxn ang="0">
                  <a:pos x="2" y="96"/>
                </a:cxn>
                <a:cxn ang="0">
                  <a:pos x="0" y="101"/>
                </a:cxn>
                <a:cxn ang="0">
                  <a:pos x="8" y="101"/>
                </a:cxn>
                <a:cxn ang="0">
                  <a:pos x="17" y="101"/>
                </a:cxn>
                <a:cxn ang="0">
                  <a:pos x="37" y="101"/>
                </a:cxn>
                <a:cxn ang="0">
                  <a:pos x="46" y="100"/>
                </a:cxn>
                <a:cxn ang="0">
                  <a:pos x="56" y="98"/>
                </a:cxn>
                <a:cxn ang="0">
                  <a:pos x="64" y="95"/>
                </a:cxn>
                <a:cxn ang="0">
                  <a:pos x="71" y="90"/>
                </a:cxn>
                <a:cxn ang="0">
                  <a:pos x="78" y="84"/>
                </a:cxn>
                <a:cxn ang="0">
                  <a:pos x="83" y="77"/>
                </a:cxn>
                <a:cxn ang="0">
                  <a:pos x="87" y="68"/>
                </a:cxn>
                <a:cxn ang="0">
                  <a:pos x="89" y="58"/>
                </a:cxn>
                <a:cxn ang="0">
                  <a:pos x="90" y="47"/>
                </a:cxn>
                <a:cxn ang="0">
                  <a:pos x="89" y="36"/>
                </a:cxn>
                <a:cxn ang="0">
                  <a:pos x="86" y="26"/>
                </a:cxn>
                <a:cxn ang="0">
                  <a:pos x="81" y="17"/>
                </a:cxn>
                <a:cxn ang="0">
                  <a:pos x="75" y="10"/>
                </a:cxn>
                <a:cxn ang="0">
                  <a:pos x="67" y="4"/>
                </a:cxn>
                <a:cxn ang="0">
                  <a:pos x="58" y="1"/>
                </a:cxn>
                <a:cxn ang="0">
                  <a:pos x="47" y="0"/>
                </a:cxn>
                <a:cxn ang="0">
                  <a:pos x="23" y="1"/>
                </a:cxn>
                <a:cxn ang="0">
                  <a:pos x="0" y="1"/>
                </a:cxn>
                <a:cxn ang="0">
                  <a:pos x="2" y="6"/>
                </a:cxn>
                <a:cxn ang="0">
                  <a:pos x="3" y="11"/>
                </a:cxn>
                <a:cxn ang="0">
                  <a:pos x="3" y="22"/>
                </a:cxn>
                <a:cxn ang="0">
                  <a:pos x="3" y="80"/>
                </a:cxn>
                <a:cxn ang="0">
                  <a:pos x="17" y="15"/>
                </a:cxn>
                <a:cxn ang="0">
                  <a:pos x="17" y="8"/>
                </a:cxn>
                <a:cxn ang="0">
                  <a:pos x="24" y="7"/>
                </a:cxn>
                <a:cxn ang="0">
                  <a:pos x="32" y="6"/>
                </a:cxn>
                <a:cxn ang="0">
                  <a:pos x="42" y="7"/>
                </a:cxn>
                <a:cxn ang="0">
                  <a:pos x="50" y="9"/>
                </a:cxn>
                <a:cxn ang="0">
                  <a:pos x="58" y="13"/>
                </a:cxn>
                <a:cxn ang="0">
                  <a:pos x="64" y="18"/>
                </a:cxn>
                <a:cxn ang="0">
                  <a:pos x="68" y="24"/>
                </a:cxn>
                <a:cxn ang="0">
                  <a:pos x="72" y="32"/>
                </a:cxn>
                <a:cxn ang="0">
                  <a:pos x="74" y="40"/>
                </a:cxn>
                <a:cxn ang="0">
                  <a:pos x="74" y="50"/>
                </a:cxn>
                <a:cxn ang="0">
                  <a:pos x="74" y="58"/>
                </a:cxn>
                <a:cxn ang="0">
                  <a:pos x="73" y="66"/>
                </a:cxn>
                <a:cxn ang="0">
                  <a:pos x="71" y="73"/>
                </a:cxn>
                <a:cxn ang="0">
                  <a:pos x="68" y="79"/>
                </a:cxn>
                <a:cxn ang="0">
                  <a:pos x="64" y="85"/>
                </a:cxn>
                <a:cxn ang="0">
                  <a:pos x="59" y="89"/>
                </a:cxn>
                <a:cxn ang="0">
                  <a:pos x="53" y="92"/>
                </a:cxn>
                <a:cxn ang="0">
                  <a:pos x="46" y="94"/>
                </a:cxn>
                <a:cxn ang="0">
                  <a:pos x="37" y="95"/>
                </a:cxn>
                <a:cxn ang="0">
                  <a:pos x="28" y="95"/>
                </a:cxn>
                <a:cxn ang="0">
                  <a:pos x="23" y="94"/>
                </a:cxn>
                <a:cxn ang="0">
                  <a:pos x="19" y="92"/>
                </a:cxn>
                <a:cxn ang="0">
                  <a:pos x="18" y="89"/>
                </a:cxn>
                <a:cxn ang="0">
                  <a:pos x="17" y="83"/>
                </a:cxn>
                <a:cxn ang="0">
                  <a:pos x="17" y="15"/>
                </a:cxn>
              </a:cxnLst>
              <a:rect l="0" t="0" r="r" b="b"/>
              <a:pathLst>
                <a:path w="90" h="101">
                  <a:moveTo>
                    <a:pt x="3" y="80"/>
                  </a:moveTo>
                  <a:lnTo>
                    <a:pt x="3" y="86"/>
                  </a:lnTo>
                  <a:lnTo>
                    <a:pt x="3" y="91"/>
                  </a:lnTo>
                  <a:lnTo>
                    <a:pt x="2" y="96"/>
                  </a:lnTo>
                  <a:lnTo>
                    <a:pt x="0" y="101"/>
                  </a:lnTo>
                  <a:lnTo>
                    <a:pt x="8" y="101"/>
                  </a:lnTo>
                  <a:lnTo>
                    <a:pt x="17" y="101"/>
                  </a:lnTo>
                  <a:lnTo>
                    <a:pt x="37" y="101"/>
                  </a:lnTo>
                  <a:lnTo>
                    <a:pt x="46" y="100"/>
                  </a:lnTo>
                  <a:lnTo>
                    <a:pt x="56" y="98"/>
                  </a:lnTo>
                  <a:lnTo>
                    <a:pt x="64" y="95"/>
                  </a:lnTo>
                  <a:lnTo>
                    <a:pt x="71" y="90"/>
                  </a:lnTo>
                  <a:lnTo>
                    <a:pt x="78" y="84"/>
                  </a:lnTo>
                  <a:lnTo>
                    <a:pt x="83" y="77"/>
                  </a:lnTo>
                  <a:lnTo>
                    <a:pt x="87" y="68"/>
                  </a:lnTo>
                  <a:lnTo>
                    <a:pt x="89" y="58"/>
                  </a:lnTo>
                  <a:lnTo>
                    <a:pt x="90" y="47"/>
                  </a:lnTo>
                  <a:lnTo>
                    <a:pt x="89" y="36"/>
                  </a:lnTo>
                  <a:lnTo>
                    <a:pt x="86" y="26"/>
                  </a:lnTo>
                  <a:lnTo>
                    <a:pt x="81" y="17"/>
                  </a:lnTo>
                  <a:lnTo>
                    <a:pt x="75" y="10"/>
                  </a:lnTo>
                  <a:lnTo>
                    <a:pt x="67" y="4"/>
                  </a:lnTo>
                  <a:lnTo>
                    <a:pt x="58" y="1"/>
                  </a:lnTo>
                  <a:lnTo>
                    <a:pt x="47" y="0"/>
                  </a:lnTo>
                  <a:lnTo>
                    <a:pt x="23" y="1"/>
                  </a:lnTo>
                  <a:lnTo>
                    <a:pt x="0" y="1"/>
                  </a:lnTo>
                  <a:lnTo>
                    <a:pt x="2" y="6"/>
                  </a:lnTo>
                  <a:lnTo>
                    <a:pt x="3" y="11"/>
                  </a:lnTo>
                  <a:lnTo>
                    <a:pt x="3" y="22"/>
                  </a:lnTo>
                  <a:lnTo>
                    <a:pt x="3" y="80"/>
                  </a:lnTo>
                  <a:close/>
                  <a:moveTo>
                    <a:pt x="17" y="15"/>
                  </a:moveTo>
                  <a:lnTo>
                    <a:pt x="17" y="8"/>
                  </a:lnTo>
                  <a:lnTo>
                    <a:pt x="24" y="7"/>
                  </a:lnTo>
                  <a:lnTo>
                    <a:pt x="32" y="6"/>
                  </a:lnTo>
                  <a:lnTo>
                    <a:pt x="42" y="7"/>
                  </a:lnTo>
                  <a:lnTo>
                    <a:pt x="50" y="9"/>
                  </a:lnTo>
                  <a:lnTo>
                    <a:pt x="58" y="13"/>
                  </a:lnTo>
                  <a:lnTo>
                    <a:pt x="64" y="18"/>
                  </a:lnTo>
                  <a:lnTo>
                    <a:pt x="68" y="24"/>
                  </a:lnTo>
                  <a:lnTo>
                    <a:pt x="72" y="32"/>
                  </a:lnTo>
                  <a:lnTo>
                    <a:pt x="74" y="40"/>
                  </a:lnTo>
                  <a:lnTo>
                    <a:pt x="74" y="50"/>
                  </a:lnTo>
                  <a:lnTo>
                    <a:pt x="74" y="58"/>
                  </a:lnTo>
                  <a:lnTo>
                    <a:pt x="73" y="66"/>
                  </a:lnTo>
                  <a:lnTo>
                    <a:pt x="71" y="73"/>
                  </a:lnTo>
                  <a:lnTo>
                    <a:pt x="68" y="79"/>
                  </a:lnTo>
                  <a:lnTo>
                    <a:pt x="64" y="85"/>
                  </a:lnTo>
                  <a:lnTo>
                    <a:pt x="59" y="89"/>
                  </a:lnTo>
                  <a:lnTo>
                    <a:pt x="53" y="92"/>
                  </a:lnTo>
                  <a:lnTo>
                    <a:pt x="46" y="94"/>
                  </a:lnTo>
                  <a:lnTo>
                    <a:pt x="37" y="95"/>
                  </a:lnTo>
                  <a:lnTo>
                    <a:pt x="28" y="95"/>
                  </a:lnTo>
                  <a:lnTo>
                    <a:pt x="23" y="94"/>
                  </a:lnTo>
                  <a:lnTo>
                    <a:pt x="19" y="92"/>
                  </a:lnTo>
                  <a:lnTo>
                    <a:pt x="18" y="89"/>
                  </a:lnTo>
                  <a:lnTo>
                    <a:pt x="17" y="83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4626" y="3225"/>
              <a:ext cx="62" cy="100"/>
            </a:xfrm>
            <a:custGeom>
              <a:avLst/>
              <a:gdLst/>
              <a:ahLst/>
              <a:cxnLst>
                <a:cxn ang="0">
                  <a:pos x="17" y="52"/>
                </a:cxn>
                <a:cxn ang="0">
                  <a:pos x="26" y="52"/>
                </a:cxn>
                <a:cxn ang="0">
                  <a:pos x="36" y="51"/>
                </a:cxn>
                <a:cxn ang="0">
                  <a:pos x="42" y="50"/>
                </a:cxn>
                <a:cxn ang="0">
                  <a:pos x="46" y="48"/>
                </a:cxn>
                <a:cxn ang="0">
                  <a:pos x="51" y="46"/>
                </a:cxn>
                <a:cxn ang="0">
                  <a:pos x="54" y="43"/>
                </a:cxn>
                <a:cxn ang="0">
                  <a:pos x="36" y="44"/>
                </a:cxn>
                <a:cxn ang="0">
                  <a:pos x="17" y="44"/>
                </a:cxn>
                <a:cxn ang="0">
                  <a:pos x="17" y="7"/>
                </a:cxn>
                <a:cxn ang="0">
                  <a:pos x="38" y="7"/>
                </a:cxn>
                <a:cxn ang="0">
                  <a:pos x="45" y="8"/>
                </a:cxn>
                <a:cxn ang="0">
                  <a:pos x="50" y="10"/>
                </a:cxn>
                <a:cxn ang="0">
                  <a:pos x="55" y="13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2" y="5"/>
                </a:cxn>
                <a:cxn ang="0">
                  <a:pos x="3" y="10"/>
                </a:cxn>
                <a:cxn ang="0">
                  <a:pos x="3" y="16"/>
                </a:cxn>
                <a:cxn ang="0">
                  <a:pos x="3" y="85"/>
                </a:cxn>
                <a:cxn ang="0">
                  <a:pos x="3" y="90"/>
                </a:cxn>
                <a:cxn ang="0">
                  <a:pos x="2" y="95"/>
                </a:cxn>
                <a:cxn ang="0">
                  <a:pos x="0" y="100"/>
                </a:cxn>
                <a:cxn ang="0">
                  <a:pos x="44" y="100"/>
                </a:cxn>
                <a:cxn ang="0">
                  <a:pos x="52" y="99"/>
                </a:cxn>
                <a:cxn ang="0">
                  <a:pos x="59" y="99"/>
                </a:cxn>
                <a:cxn ang="0">
                  <a:pos x="62" y="85"/>
                </a:cxn>
                <a:cxn ang="0">
                  <a:pos x="56" y="89"/>
                </a:cxn>
                <a:cxn ang="0">
                  <a:pos x="49" y="91"/>
                </a:cxn>
                <a:cxn ang="0">
                  <a:pos x="43" y="93"/>
                </a:cxn>
                <a:cxn ang="0">
                  <a:pos x="35" y="94"/>
                </a:cxn>
                <a:cxn ang="0">
                  <a:pos x="17" y="94"/>
                </a:cxn>
                <a:cxn ang="0">
                  <a:pos x="17" y="52"/>
                </a:cxn>
              </a:cxnLst>
              <a:rect l="0" t="0" r="r" b="b"/>
              <a:pathLst>
                <a:path w="62" h="100">
                  <a:moveTo>
                    <a:pt x="17" y="52"/>
                  </a:moveTo>
                  <a:lnTo>
                    <a:pt x="26" y="52"/>
                  </a:lnTo>
                  <a:lnTo>
                    <a:pt x="36" y="51"/>
                  </a:lnTo>
                  <a:lnTo>
                    <a:pt x="42" y="50"/>
                  </a:lnTo>
                  <a:lnTo>
                    <a:pt x="46" y="48"/>
                  </a:lnTo>
                  <a:lnTo>
                    <a:pt x="51" y="46"/>
                  </a:lnTo>
                  <a:lnTo>
                    <a:pt x="54" y="43"/>
                  </a:lnTo>
                  <a:lnTo>
                    <a:pt x="36" y="44"/>
                  </a:lnTo>
                  <a:lnTo>
                    <a:pt x="17" y="44"/>
                  </a:lnTo>
                  <a:lnTo>
                    <a:pt x="17" y="7"/>
                  </a:lnTo>
                  <a:lnTo>
                    <a:pt x="38" y="7"/>
                  </a:lnTo>
                  <a:lnTo>
                    <a:pt x="45" y="8"/>
                  </a:lnTo>
                  <a:lnTo>
                    <a:pt x="50" y="10"/>
                  </a:lnTo>
                  <a:lnTo>
                    <a:pt x="55" y="13"/>
                  </a:lnTo>
                  <a:lnTo>
                    <a:pt x="54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3" y="10"/>
                  </a:lnTo>
                  <a:lnTo>
                    <a:pt x="3" y="16"/>
                  </a:lnTo>
                  <a:lnTo>
                    <a:pt x="3" y="85"/>
                  </a:lnTo>
                  <a:lnTo>
                    <a:pt x="3" y="90"/>
                  </a:lnTo>
                  <a:lnTo>
                    <a:pt x="2" y="95"/>
                  </a:lnTo>
                  <a:lnTo>
                    <a:pt x="0" y="100"/>
                  </a:lnTo>
                  <a:lnTo>
                    <a:pt x="44" y="100"/>
                  </a:lnTo>
                  <a:lnTo>
                    <a:pt x="52" y="99"/>
                  </a:lnTo>
                  <a:lnTo>
                    <a:pt x="59" y="99"/>
                  </a:lnTo>
                  <a:lnTo>
                    <a:pt x="62" y="85"/>
                  </a:lnTo>
                  <a:lnTo>
                    <a:pt x="56" y="89"/>
                  </a:lnTo>
                  <a:lnTo>
                    <a:pt x="49" y="91"/>
                  </a:lnTo>
                  <a:lnTo>
                    <a:pt x="43" y="93"/>
                  </a:lnTo>
                  <a:lnTo>
                    <a:pt x="35" y="94"/>
                  </a:lnTo>
                  <a:lnTo>
                    <a:pt x="17" y="94"/>
                  </a:lnTo>
                  <a:lnTo>
                    <a:pt x="17" y="5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4707" y="3225"/>
              <a:ext cx="23" cy="121"/>
            </a:xfrm>
            <a:custGeom>
              <a:avLst/>
              <a:gdLst/>
              <a:ahLst/>
              <a:cxnLst>
                <a:cxn ang="0">
                  <a:pos x="6" y="75"/>
                </a:cxn>
                <a:cxn ang="0">
                  <a:pos x="6" y="82"/>
                </a:cxn>
                <a:cxn ang="0">
                  <a:pos x="5" y="91"/>
                </a:cxn>
                <a:cxn ang="0">
                  <a:pos x="5" y="101"/>
                </a:cxn>
                <a:cxn ang="0">
                  <a:pos x="2" y="111"/>
                </a:cxn>
                <a:cxn ang="0">
                  <a:pos x="0" y="121"/>
                </a:cxn>
                <a:cxn ang="0">
                  <a:pos x="5" y="119"/>
                </a:cxn>
                <a:cxn ang="0">
                  <a:pos x="10" y="116"/>
                </a:cxn>
                <a:cxn ang="0">
                  <a:pos x="13" y="112"/>
                </a:cxn>
                <a:cxn ang="0">
                  <a:pos x="16" y="107"/>
                </a:cxn>
                <a:cxn ang="0">
                  <a:pos x="17" y="102"/>
                </a:cxn>
                <a:cxn ang="0">
                  <a:pos x="19" y="92"/>
                </a:cxn>
                <a:cxn ang="0">
                  <a:pos x="20" y="83"/>
                </a:cxn>
                <a:cxn ang="0">
                  <a:pos x="20" y="73"/>
                </a:cxn>
                <a:cxn ang="0">
                  <a:pos x="20" y="16"/>
                </a:cxn>
                <a:cxn ang="0">
                  <a:pos x="20" y="10"/>
                </a:cxn>
                <a:cxn ang="0">
                  <a:pos x="21" y="5"/>
                </a:cxn>
                <a:cxn ang="0">
                  <a:pos x="23" y="0"/>
                </a:cxn>
                <a:cxn ang="0">
                  <a:pos x="2" y="0"/>
                </a:cxn>
                <a:cxn ang="0">
                  <a:pos x="5" y="5"/>
                </a:cxn>
                <a:cxn ang="0">
                  <a:pos x="5" y="10"/>
                </a:cxn>
                <a:cxn ang="0">
                  <a:pos x="6" y="16"/>
                </a:cxn>
                <a:cxn ang="0">
                  <a:pos x="6" y="21"/>
                </a:cxn>
                <a:cxn ang="0">
                  <a:pos x="6" y="75"/>
                </a:cxn>
              </a:cxnLst>
              <a:rect l="0" t="0" r="r" b="b"/>
              <a:pathLst>
                <a:path w="23" h="121">
                  <a:moveTo>
                    <a:pt x="6" y="75"/>
                  </a:moveTo>
                  <a:lnTo>
                    <a:pt x="6" y="82"/>
                  </a:lnTo>
                  <a:lnTo>
                    <a:pt x="5" y="91"/>
                  </a:lnTo>
                  <a:lnTo>
                    <a:pt x="5" y="101"/>
                  </a:lnTo>
                  <a:lnTo>
                    <a:pt x="2" y="111"/>
                  </a:lnTo>
                  <a:lnTo>
                    <a:pt x="0" y="121"/>
                  </a:lnTo>
                  <a:lnTo>
                    <a:pt x="5" y="119"/>
                  </a:lnTo>
                  <a:lnTo>
                    <a:pt x="10" y="116"/>
                  </a:lnTo>
                  <a:lnTo>
                    <a:pt x="13" y="112"/>
                  </a:lnTo>
                  <a:lnTo>
                    <a:pt x="16" y="107"/>
                  </a:lnTo>
                  <a:lnTo>
                    <a:pt x="17" y="102"/>
                  </a:lnTo>
                  <a:lnTo>
                    <a:pt x="19" y="92"/>
                  </a:lnTo>
                  <a:lnTo>
                    <a:pt x="20" y="83"/>
                  </a:lnTo>
                  <a:lnTo>
                    <a:pt x="20" y="73"/>
                  </a:lnTo>
                  <a:lnTo>
                    <a:pt x="20" y="16"/>
                  </a:lnTo>
                  <a:lnTo>
                    <a:pt x="20" y="10"/>
                  </a:lnTo>
                  <a:lnTo>
                    <a:pt x="21" y="5"/>
                  </a:lnTo>
                  <a:lnTo>
                    <a:pt x="23" y="0"/>
                  </a:lnTo>
                  <a:lnTo>
                    <a:pt x="2" y="0"/>
                  </a:lnTo>
                  <a:lnTo>
                    <a:pt x="5" y="5"/>
                  </a:lnTo>
                  <a:lnTo>
                    <a:pt x="5" y="10"/>
                  </a:lnTo>
                  <a:lnTo>
                    <a:pt x="6" y="16"/>
                  </a:lnTo>
                  <a:lnTo>
                    <a:pt x="6" y="21"/>
                  </a:lnTo>
                  <a:lnTo>
                    <a:pt x="6" y="7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4752" y="3223"/>
              <a:ext cx="62" cy="104"/>
            </a:xfrm>
            <a:custGeom>
              <a:avLst/>
              <a:gdLst/>
              <a:ahLst/>
              <a:cxnLst>
                <a:cxn ang="0">
                  <a:pos x="6" y="101"/>
                </a:cxn>
                <a:cxn ang="0">
                  <a:pos x="20" y="104"/>
                </a:cxn>
                <a:cxn ang="0">
                  <a:pos x="33" y="103"/>
                </a:cxn>
                <a:cxn ang="0">
                  <a:pos x="48" y="98"/>
                </a:cxn>
                <a:cxn ang="0">
                  <a:pos x="58" y="88"/>
                </a:cxn>
                <a:cxn ang="0">
                  <a:pos x="62" y="74"/>
                </a:cxn>
                <a:cxn ang="0">
                  <a:pos x="59" y="62"/>
                </a:cxn>
                <a:cxn ang="0">
                  <a:pos x="51" y="53"/>
                </a:cxn>
                <a:cxn ang="0">
                  <a:pos x="40" y="46"/>
                </a:cxn>
                <a:cxn ang="0">
                  <a:pos x="30" y="40"/>
                </a:cxn>
                <a:cxn ang="0">
                  <a:pos x="21" y="34"/>
                </a:cxn>
                <a:cxn ang="0">
                  <a:pos x="18" y="23"/>
                </a:cxn>
                <a:cxn ang="0">
                  <a:pos x="21" y="12"/>
                </a:cxn>
                <a:cxn ang="0">
                  <a:pos x="31" y="7"/>
                </a:cxn>
                <a:cxn ang="0">
                  <a:pos x="44" y="7"/>
                </a:cxn>
                <a:cxn ang="0">
                  <a:pos x="54" y="11"/>
                </a:cxn>
                <a:cxn ang="0">
                  <a:pos x="58" y="1"/>
                </a:cxn>
                <a:cxn ang="0">
                  <a:pos x="35" y="0"/>
                </a:cxn>
                <a:cxn ang="0">
                  <a:pos x="21" y="2"/>
                </a:cxn>
                <a:cxn ang="0">
                  <a:pos x="11" y="9"/>
                </a:cxn>
                <a:cxn ang="0">
                  <a:pos x="4" y="20"/>
                </a:cxn>
                <a:cxn ang="0">
                  <a:pos x="4" y="34"/>
                </a:cxn>
                <a:cxn ang="0">
                  <a:pos x="10" y="43"/>
                </a:cxn>
                <a:cxn ang="0">
                  <a:pos x="20" y="51"/>
                </a:cxn>
                <a:cxn ang="0">
                  <a:pos x="36" y="60"/>
                </a:cxn>
                <a:cxn ang="0">
                  <a:pos x="45" y="68"/>
                </a:cxn>
                <a:cxn ang="0">
                  <a:pos x="48" y="78"/>
                </a:cxn>
                <a:cxn ang="0">
                  <a:pos x="45" y="89"/>
                </a:cxn>
                <a:cxn ang="0">
                  <a:pos x="38" y="96"/>
                </a:cxn>
                <a:cxn ang="0">
                  <a:pos x="27" y="98"/>
                </a:cxn>
                <a:cxn ang="0">
                  <a:pos x="14" y="95"/>
                </a:cxn>
                <a:cxn ang="0">
                  <a:pos x="5" y="89"/>
                </a:cxn>
                <a:cxn ang="0">
                  <a:pos x="0" y="82"/>
                </a:cxn>
              </a:cxnLst>
              <a:rect l="0" t="0" r="r" b="b"/>
              <a:pathLst>
                <a:path w="62" h="104">
                  <a:moveTo>
                    <a:pt x="0" y="99"/>
                  </a:moveTo>
                  <a:lnTo>
                    <a:pt x="6" y="101"/>
                  </a:lnTo>
                  <a:lnTo>
                    <a:pt x="13" y="102"/>
                  </a:lnTo>
                  <a:lnTo>
                    <a:pt x="20" y="104"/>
                  </a:lnTo>
                  <a:lnTo>
                    <a:pt x="26" y="104"/>
                  </a:lnTo>
                  <a:lnTo>
                    <a:pt x="33" y="103"/>
                  </a:lnTo>
                  <a:lnTo>
                    <a:pt x="41" y="102"/>
                  </a:lnTo>
                  <a:lnTo>
                    <a:pt x="48" y="98"/>
                  </a:lnTo>
                  <a:lnTo>
                    <a:pt x="54" y="94"/>
                  </a:lnTo>
                  <a:lnTo>
                    <a:pt x="58" y="88"/>
                  </a:lnTo>
                  <a:lnTo>
                    <a:pt x="61" y="82"/>
                  </a:lnTo>
                  <a:lnTo>
                    <a:pt x="62" y="74"/>
                  </a:lnTo>
                  <a:lnTo>
                    <a:pt x="61" y="67"/>
                  </a:lnTo>
                  <a:lnTo>
                    <a:pt x="59" y="62"/>
                  </a:lnTo>
                  <a:lnTo>
                    <a:pt x="55" y="57"/>
                  </a:lnTo>
                  <a:lnTo>
                    <a:pt x="51" y="53"/>
                  </a:lnTo>
                  <a:lnTo>
                    <a:pt x="46" y="49"/>
                  </a:lnTo>
                  <a:lnTo>
                    <a:pt x="40" y="46"/>
                  </a:lnTo>
                  <a:lnTo>
                    <a:pt x="35" y="43"/>
                  </a:lnTo>
                  <a:lnTo>
                    <a:pt x="30" y="40"/>
                  </a:lnTo>
                  <a:lnTo>
                    <a:pt x="25" y="37"/>
                  </a:lnTo>
                  <a:lnTo>
                    <a:pt x="21" y="34"/>
                  </a:lnTo>
                  <a:lnTo>
                    <a:pt x="19" y="29"/>
                  </a:lnTo>
                  <a:lnTo>
                    <a:pt x="18" y="23"/>
                  </a:lnTo>
                  <a:lnTo>
                    <a:pt x="19" y="17"/>
                  </a:lnTo>
                  <a:lnTo>
                    <a:pt x="21" y="12"/>
                  </a:lnTo>
                  <a:lnTo>
                    <a:pt x="26" y="9"/>
                  </a:lnTo>
                  <a:lnTo>
                    <a:pt x="31" y="7"/>
                  </a:lnTo>
                  <a:lnTo>
                    <a:pt x="37" y="6"/>
                  </a:lnTo>
                  <a:lnTo>
                    <a:pt x="44" y="7"/>
                  </a:lnTo>
                  <a:lnTo>
                    <a:pt x="49" y="8"/>
                  </a:lnTo>
                  <a:lnTo>
                    <a:pt x="54" y="11"/>
                  </a:lnTo>
                  <a:lnTo>
                    <a:pt x="58" y="15"/>
                  </a:lnTo>
                  <a:lnTo>
                    <a:pt x="58" y="1"/>
                  </a:lnTo>
                  <a:lnTo>
                    <a:pt x="46" y="0"/>
                  </a:lnTo>
                  <a:lnTo>
                    <a:pt x="35" y="0"/>
                  </a:lnTo>
                  <a:lnTo>
                    <a:pt x="28" y="0"/>
                  </a:lnTo>
                  <a:lnTo>
                    <a:pt x="21" y="2"/>
                  </a:lnTo>
                  <a:lnTo>
                    <a:pt x="15" y="5"/>
                  </a:lnTo>
                  <a:lnTo>
                    <a:pt x="11" y="9"/>
                  </a:lnTo>
                  <a:lnTo>
                    <a:pt x="7" y="14"/>
                  </a:lnTo>
                  <a:lnTo>
                    <a:pt x="4" y="20"/>
                  </a:lnTo>
                  <a:lnTo>
                    <a:pt x="3" y="27"/>
                  </a:lnTo>
                  <a:lnTo>
                    <a:pt x="4" y="34"/>
                  </a:lnTo>
                  <a:lnTo>
                    <a:pt x="7" y="39"/>
                  </a:lnTo>
                  <a:lnTo>
                    <a:pt x="10" y="43"/>
                  </a:lnTo>
                  <a:lnTo>
                    <a:pt x="15" y="47"/>
                  </a:lnTo>
                  <a:lnTo>
                    <a:pt x="20" y="51"/>
                  </a:lnTo>
                  <a:lnTo>
                    <a:pt x="26" y="54"/>
                  </a:lnTo>
                  <a:lnTo>
                    <a:pt x="36" y="60"/>
                  </a:lnTo>
                  <a:lnTo>
                    <a:pt x="41" y="63"/>
                  </a:lnTo>
                  <a:lnTo>
                    <a:pt x="45" y="68"/>
                  </a:lnTo>
                  <a:lnTo>
                    <a:pt x="47" y="73"/>
                  </a:lnTo>
                  <a:lnTo>
                    <a:pt x="48" y="78"/>
                  </a:lnTo>
                  <a:lnTo>
                    <a:pt x="47" y="84"/>
                  </a:lnTo>
                  <a:lnTo>
                    <a:pt x="45" y="89"/>
                  </a:lnTo>
                  <a:lnTo>
                    <a:pt x="42" y="93"/>
                  </a:lnTo>
                  <a:lnTo>
                    <a:pt x="38" y="96"/>
                  </a:lnTo>
                  <a:lnTo>
                    <a:pt x="33" y="97"/>
                  </a:lnTo>
                  <a:lnTo>
                    <a:pt x="27" y="98"/>
                  </a:lnTo>
                  <a:lnTo>
                    <a:pt x="20" y="97"/>
                  </a:lnTo>
                  <a:lnTo>
                    <a:pt x="14" y="95"/>
                  </a:lnTo>
                  <a:lnTo>
                    <a:pt x="9" y="93"/>
                  </a:lnTo>
                  <a:lnTo>
                    <a:pt x="5" y="89"/>
                  </a:lnTo>
                  <a:lnTo>
                    <a:pt x="2" y="86"/>
                  </a:lnTo>
                  <a:lnTo>
                    <a:pt x="0" y="82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4838" y="3225"/>
              <a:ext cx="75" cy="100"/>
            </a:xfrm>
            <a:custGeom>
              <a:avLst/>
              <a:gdLst/>
              <a:ahLst/>
              <a:cxnLst>
                <a:cxn ang="0">
                  <a:pos x="4" y="79"/>
                </a:cxn>
                <a:cxn ang="0">
                  <a:pos x="4" y="85"/>
                </a:cxn>
                <a:cxn ang="0">
                  <a:pos x="3" y="90"/>
                </a:cxn>
                <a:cxn ang="0">
                  <a:pos x="3" y="95"/>
                </a:cxn>
                <a:cxn ang="0">
                  <a:pos x="0" y="100"/>
                </a:cxn>
                <a:cxn ang="0">
                  <a:pos x="21" y="100"/>
                </a:cxn>
                <a:cxn ang="0">
                  <a:pos x="19" y="95"/>
                </a:cxn>
                <a:cxn ang="0">
                  <a:pos x="18" y="90"/>
                </a:cxn>
                <a:cxn ang="0">
                  <a:pos x="18" y="85"/>
                </a:cxn>
                <a:cxn ang="0">
                  <a:pos x="18" y="51"/>
                </a:cxn>
                <a:cxn ang="0">
                  <a:pos x="19" y="51"/>
                </a:cxn>
                <a:cxn ang="0">
                  <a:pos x="20" y="52"/>
                </a:cxn>
                <a:cxn ang="0">
                  <a:pos x="21" y="53"/>
                </a:cxn>
                <a:cxn ang="0">
                  <a:pos x="48" y="95"/>
                </a:cxn>
                <a:cxn ang="0">
                  <a:pos x="49" y="97"/>
                </a:cxn>
                <a:cxn ang="0">
                  <a:pos x="51" y="98"/>
                </a:cxn>
                <a:cxn ang="0">
                  <a:pos x="53" y="100"/>
                </a:cxn>
                <a:cxn ang="0">
                  <a:pos x="71" y="100"/>
                </a:cxn>
                <a:cxn ang="0">
                  <a:pos x="64" y="91"/>
                </a:cxn>
                <a:cxn ang="0">
                  <a:pos x="57" y="82"/>
                </a:cxn>
                <a:cxn ang="0">
                  <a:pos x="31" y="45"/>
                </a:cxn>
                <a:cxn ang="0">
                  <a:pos x="55" y="19"/>
                </a:cxn>
                <a:cxn ang="0">
                  <a:pos x="61" y="12"/>
                </a:cxn>
                <a:cxn ang="0">
                  <a:pos x="68" y="7"/>
                </a:cxn>
                <a:cxn ang="0">
                  <a:pos x="75" y="0"/>
                </a:cxn>
                <a:cxn ang="0">
                  <a:pos x="56" y="0"/>
                </a:cxn>
                <a:cxn ang="0">
                  <a:pos x="56" y="3"/>
                </a:cxn>
                <a:cxn ang="0">
                  <a:pos x="55" y="7"/>
                </a:cxn>
                <a:cxn ang="0">
                  <a:pos x="52" y="11"/>
                </a:cxn>
                <a:cxn ang="0">
                  <a:pos x="48" y="17"/>
                </a:cxn>
                <a:cxn ang="0">
                  <a:pos x="42" y="23"/>
                </a:cxn>
                <a:cxn ang="0">
                  <a:pos x="37" y="29"/>
                </a:cxn>
                <a:cxn ang="0">
                  <a:pos x="32" y="35"/>
                </a:cxn>
                <a:cxn ang="0">
                  <a:pos x="27" y="39"/>
                </a:cxn>
                <a:cxn ang="0">
                  <a:pos x="22" y="43"/>
                </a:cxn>
                <a:cxn ang="0">
                  <a:pos x="18" y="45"/>
                </a:cxn>
                <a:cxn ang="0">
                  <a:pos x="18" y="16"/>
                </a:cxn>
                <a:cxn ang="0">
                  <a:pos x="18" y="10"/>
                </a:cxn>
                <a:cxn ang="0">
                  <a:pos x="19" y="5"/>
                </a:cxn>
                <a:cxn ang="0">
                  <a:pos x="21" y="0"/>
                </a:cxn>
                <a:cxn ang="0">
                  <a:pos x="0" y="0"/>
                </a:cxn>
                <a:cxn ang="0">
                  <a:pos x="3" y="5"/>
                </a:cxn>
                <a:cxn ang="0">
                  <a:pos x="3" y="10"/>
                </a:cxn>
                <a:cxn ang="0">
                  <a:pos x="4" y="16"/>
                </a:cxn>
                <a:cxn ang="0">
                  <a:pos x="4" y="21"/>
                </a:cxn>
                <a:cxn ang="0">
                  <a:pos x="4" y="79"/>
                </a:cxn>
              </a:cxnLst>
              <a:rect l="0" t="0" r="r" b="b"/>
              <a:pathLst>
                <a:path w="75" h="100">
                  <a:moveTo>
                    <a:pt x="4" y="79"/>
                  </a:moveTo>
                  <a:lnTo>
                    <a:pt x="4" y="85"/>
                  </a:lnTo>
                  <a:lnTo>
                    <a:pt x="3" y="90"/>
                  </a:lnTo>
                  <a:lnTo>
                    <a:pt x="3" y="95"/>
                  </a:lnTo>
                  <a:lnTo>
                    <a:pt x="0" y="100"/>
                  </a:lnTo>
                  <a:lnTo>
                    <a:pt x="21" y="100"/>
                  </a:lnTo>
                  <a:lnTo>
                    <a:pt x="19" y="95"/>
                  </a:lnTo>
                  <a:lnTo>
                    <a:pt x="18" y="90"/>
                  </a:lnTo>
                  <a:lnTo>
                    <a:pt x="18" y="85"/>
                  </a:lnTo>
                  <a:lnTo>
                    <a:pt x="18" y="51"/>
                  </a:lnTo>
                  <a:lnTo>
                    <a:pt x="19" y="51"/>
                  </a:lnTo>
                  <a:lnTo>
                    <a:pt x="20" y="52"/>
                  </a:lnTo>
                  <a:lnTo>
                    <a:pt x="21" y="53"/>
                  </a:lnTo>
                  <a:lnTo>
                    <a:pt x="48" y="95"/>
                  </a:lnTo>
                  <a:lnTo>
                    <a:pt x="49" y="97"/>
                  </a:lnTo>
                  <a:lnTo>
                    <a:pt x="51" y="98"/>
                  </a:lnTo>
                  <a:lnTo>
                    <a:pt x="53" y="100"/>
                  </a:lnTo>
                  <a:lnTo>
                    <a:pt x="71" y="100"/>
                  </a:lnTo>
                  <a:lnTo>
                    <a:pt x="64" y="91"/>
                  </a:lnTo>
                  <a:lnTo>
                    <a:pt x="57" y="82"/>
                  </a:lnTo>
                  <a:lnTo>
                    <a:pt x="31" y="45"/>
                  </a:lnTo>
                  <a:lnTo>
                    <a:pt x="55" y="19"/>
                  </a:lnTo>
                  <a:lnTo>
                    <a:pt x="61" y="12"/>
                  </a:lnTo>
                  <a:lnTo>
                    <a:pt x="68" y="7"/>
                  </a:lnTo>
                  <a:lnTo>
                    <a:pt x="75" y="0"/>
                  </a:lnTo>
                  <a:lnTo>
                    <a:pt x="56" y="0"/>
                  </a:lnTo>
                  <a:lnTo>
                    <a:pt x="56" y="3"/>
                  </a:lnTo>
                  <a:lnTo>
                    <a:pt x="55" y="7"/>
                  </a:lnTo>
                  <a:lnTo>
                    <a:pt x="52" y="11"/>
                  </a:lnTo>
                  <a:lnTo>
                    <a:pt x="48" y="17"/>
                  </a:lnTo>
                  <a:lnTo>
                    <a:pt x="42" y="23"/>
                  </a:lnTo>
                  <a:lnTo>
                    <a:pt x="37" y="29"/>
                  </a:lnTo>
                  <a:lnTo>
                    <a:pt x="32" y="35"/>
                  </a:lnTo>
                  <a:lnTo>
                    <a:pt x="27" y="39"/>
                  </a:lnTo>
                  <a:lnTo>
                    <a:pt x="22" y="43"/>
                  </a:lnTo>
                  <a:lnTo>
                    <a:pt x="18" y="45"/>
                  </a:lnTo>
                  <a:lnTo>
                    <a:pt x="18" y="16"/>
                  </a:lnTo>
                  <a:lnTo>
                    <a:pt x="18" y="10"/>
                  </a:lnTo>
                  <a:lnTo>
                    <a:pt x="19" y="5"/>
                  </a:lnTo>
                  <a:lnTo>
                    <a:pt x="21" y="0"/>
                  </a:lnTo>
                  <a:lnTo>
                    <a:pt x="0" y="0"/>
                  </a:lnTo>
                  <a:lnTo>
                    <a:pt x="3" y="5"/>
                  </a:lnTo>
                  <a:lnTo>
                    <a:pt x="3" y="10"/>
                  </a:lnTo>
                  <a:lnTo>
                    <a:pt x="4" y="16"/>
                  </a:lnTo>
                  <a:lnTo>
                    <a:pt x="4" y="21"/>
                  </a:lnTo>
                  <a:lnTo>
                    <a:pt x="4" y="7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4928" y="3225"/>
              <a:ext cx="20" cy="100"/>
            </a:xfrm>
            <a:custGeom>
              <a:avLst/>
              <a:gdLst/>
              <a:ahLst/>
              <a:cxnLst>
                <a:cxn ang="0">
                  <a:pos x="3" y="79"/>
                </a:cxn>
                <a:cxn ang="0">
                  <a:pos x="3" y="85"/>
                </a:cxn>
                <a:cxn ang="0">
                  <a:pos x="3" y="90"/>
                </a:cxn>
                <a:cxn ang="0">
                  <a:pos x="1" y="95"/>
                </a:cxn>
                <a:cxn ang="0">
                  <a:pos x="0" y="100"/>
                </a:cxn>
                <a:cxn ang="0">
                  <a:pos x="20" y="100"/>
                </a:cxn>
                <a:cxn ang="0">
                  <a:pos x="18" y="95"/>
                </a:cxn>
                <a:cxn ang="0">
                  <a:pos x="17" y="90"/>
                </a:cxn>
                <a:cxn ang="0">
                  <a:pos x="17" y="85"/>
                </a:cxn>
                <a:cxn ang="0">
                  <a:pos x="17" y="16"/>
                </a:cxn>
                <a:cxn ang="0">
                  <a:pos x="17" y="10"/>
                </a:cxn>
                <a:cxn ang="0">
                  <a:pos x="19" y="5"/>
                </a:cxn>
                <a:cxn ang="0">
                  <a:pos x="20" y="0"/>
                </a:cxn>
                <a:cxn ang="0">
                  <a:pos x="0" y="0"/>
                </a:cxn>
                <a:cxn ang="0">
                  <a:pos x="1" y="5"/>
                </a:cxn>
                <a:cxn ang="0">
                  <a:pos x="3" y="10"/>
                </a:cxn>
                <a:cxn ang="0">
                  <a:pos x="3" y="16"/>
                </a:cxn>
                <a:cxn ang="0">
                  <a:pos x="3" y="21"/>
                </a:cxn>
                <a:cxn ang="0">
                  <a:pos x="3" y="79"/>
                </a:cxn>
              </a:cxnLst>
              <a:rect l="0" t="0" r="r" b="b"/>
              <a:pathLst>
                <a:path w="20" h="100">
                  <a:moveTo>
                    <a:pt x="3" y="79"/>
                  </a:moveTo>
                  <a:lnTo>
                    <a:pt x="3" y="85"/>
                  </a:lnTo>
                  <a:lnTo>
                    <a:pt x="3" y="90"/>
                  </a:lnTo>
                  <a:lnTo>
                    <a:pt x="1" y="95"/>
                  </a:lnTo>
                  <a:lnTo>
                    <a:pt x="0" y="100"/>
                  </a:lnTo>
                  <a:lnTo>
                    <a:pt x="20" y="100"/>
                  </a:lnTo>
                  <a:lnTo>
                    <a:pt x="18" y="95"/>
                  </a:lnTo>
                  <a:lnTo>
                    <a:pt x="17" y="90"/>
                  </a:lnTo>
                  <a:lnTo>
                    <a:pt x="17" y="85"/>
                  </a:lnTo>
                  <a:lnTo>
                    <a:pt x="17" y="16"/>
                  </a:lnTo>
                  <a:lnTo>
                    <a:pt x="17" y="10"/>
                  </a:lnTo>
                  <a:lnTo>
                    <a:pt x="19" y="5"/>
                  </a:lnTo>
                  <a:lnTo>
                    <a:pt x="20" y="0"/>
                  </a:lnTo>
                  <a:lnTo>
                    <a:pt x="0" y="0"/>
                  </a:lnTo>
                  <a:lnTo>
                    <a:pt x="1" y="5"/>
                  </a:lnTo>
                  <a:lnTo>
                    <a:pt x="3" y="10"/>
                  </a:lnTo>
                  <a:lnTo>
                    <a:pt x="3" y="16"/>
                  </a:lnTo>
                  <a:lnTo>
                    <a:pt x="3" y="21"/>
                  </a:lnTo>
                  <a:lnTo>
                    <a:pt x="3" y="7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5022" y="3225"/>
              <a:ext cx="81" cy="100"/>
            </a:xfrm>
            <a:custGeom>
              <a:avLst/>
              <a:gdLst/>
              <a:ahLst/>
              <a:cxnLst>
                <a:cxn ang="0">
                  <a:pos x="64" y="43"/>
                </a:cxn>
                <a:cxn ang="0">
                  <a:pos x="18" y="43"/>
                </a:cxn>
                <a:cxn ang="0">
                  <a:pos x="18" y="21"/>
                </a:cxn>
                <a:cxn ang="0">
                  <a:pos x="18" y="14"/>
                </a:cxn>
                <a:cxn ang="0">
                  <a:pos x="19" y="7"/>
                </a:cxn>
                <a:cxn ang="0">
                  <a:pos x="21" y="0"/>
                </a:cxn>
                <a:cxn ang="0">
                  <a:pos x="0" y="0"/>
                </a:cxn>
                <a:cxn ang="0">
                  <a:pos x="2" y="7"/>
                </a:cxn>
                <a:cxn ang="0">
                  <a:pos x="4" y="14"/>
                </a:cxn>
                <a:cxn ang="0">
                  <a:pos x="4" y="86"/>
                </a:cxn>
                <a:cxn ang="0">
                  <a:pos x="2" y="93"/>
                </a:cxn>
                <a:cxn ang="0">
                  <a:pos x="0" y="100"/>
                </a:cxn>
                <a:cxn ang="0">
                  <a:pos x="21" y="100"/>
                </a:cxn>
                <a:cxn ang="0">
                  <a:pos x="19" y="93"/>
                </a:cxn>
                <a:cxn ang="0">
                  <a:pos x="18" y="86"/>
                </a:cxn>
                <a:cxn ang="0">
                  <a:pos x="18" y="79"/>
                </a:cxn>
                <a:cxn ang="0">
                  <a:pos x="18" y="49"/>
                </a:cxn>
                <a:cxn ang="0">
                  <a:pos x="64" y="49"/>
                </a:cxn>
                <a:cxn ang="0">
                  <a:pos x="64" y="86"/>
                </a:cxn>
                <a:cxn ang="0">
                  <a:pos x="62" y="93"/>
                </a:cxn>
                <a:cxn ang="0">
                  <a:pos x="60" y="100"/>
                </a:cxn>
                <a:cxn ang="0">
                  <a:pos x="81" y="100"/>
                </a:cxn>
                <a:cxn ang="0">
                  <a:pos x="79" y="93"/>
                </a:cxn>
                <a:cxn ang="0">
                  <a:pos x="78" y="86"/>
                </a:cxn>
                <a:cxn ang="0">
                  <a:pos x="77" y="79"/>
                </a:cxn>
                <a:cxn ang="0">
                  <a:pos x="77" y="21"/>
                </a:cxn>
                <a:cxn ang="0">
                  <a:pos x="78" y="14"/>
                </a:cxn>
                <a:cxn ang="0">
                  <a:pos x="79" y="7"/>
                </a:cxn>
                <a:cxn ang="0">
                  <a:pos x="81" y="0"/>
                </a:cxn>
                <a:cxn ang="0">
                  <a:pos x="60" y="0"/>
                </a:cxn>
                <a:cxn ang="0">
                  <a:pos x="62" y="7"/>
                </a:cxn>
                <a:cxn ang="0">
                  <a:pos x="64" y="14"/>
                </a:cxn>
                <a:cxn ang="0">
                  <a:pos x="64" y="21"/>
                </a:cxn>
                <a:cxn ang="0">
                  <a:pos x="64" y="43"/>
                </a:cxn>
              </a:cxnLst>
              <a:rect l="0" t="0" r="r" b="b"/>
              <a:pathLst>
                <a:path w="81" h="100">
                  <a:moveTo>
                    <a:pt x="64" y="43"/>
                  </a:moveTo>
                  <a:lnTo>
                    <a:pt x="18" y="43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9" y="7"/>
                  </a:lnTo>
                  <a:lnTo>
                    <a:pt x="21" y="0"/>
                  </a:lnTo>
                  <a:lnTo>
                    <a:pt x="0" y="0"/>
                  </a:lnTo>
                  <a:lnTo>
                    <a:pt x="2" y="7"/>
                  </a:lnTo>
                  <a:lnTo>
                    <a:pt x="4" y="14"/>
                  </a:lnTo>
                  <a:lnTo>
                    <a:pt x="4" y="86"/>
                  </a:lnTo>
                  <a:lnTo>
                    <a:pt x="2" y="93"/>
                  </a:lnTo>
                  <a:lnTo>
                    <a:pt x="0" y="100"/>
                  </a:lnTo>
                  <a:lnTo>
                    <a:pt x="21" y="100"/>
                  </a:lnTo>
                  <a:lnTo>
                    <a:pt x="19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18" y="49"/>
                  </a:lnTo>
                  <a:lnTo>
                    <a:pt x="64" y="49"/>
                  </a:lnTo>
                  <a:lnTo>
                    <a:pt x="64" y="86"/>
                  </a:lnTo>
                  <a:lnTo>
                    <a:pt x="62" y="93"/>
                  </a:lnTo>
                  <a:lnTo>
                    <a:pt x="60" y="100"/>
                  </a:lnTo>
                  <a:lnTo>
                    <a:pt x="81" y="100"/>
                  </a:lnTo>
                  <a:lnTo>
                    <a:pt x="79" y="93"/>
                  </a:lnTo>
                  <a:lnTo>
                    <a:pt x="78" y="86"/>
                  </a:lnTo>
                  <a:lnTo>
                    <a:pt x="77" y="79"/>
                  </a:lnTo>
                  <a:lnTo>
                    <a:pt x="77" y="21"/>
                  </a:lnTo>
                  <a:lnTo>
                    <a:pt x="78" y="14"/>
                  </a:lnTo>
                  <a:lnTo>
                    <a:pt x="79" y="7"/>
                  </a:lnTo>
                  <a:lnTo>
                    <a:pt x="81" y="0"/>
                  </a:lnTo>
                  <a:lnTo>
                    <a:pt x="60" y="0"/>
                  </a:lnTo>
                  <a:lnTo>
                    <a:pt x="62" y="7"/>
                  </a:lnTo>
                  <a:lnTo>
                    <a:pt x="64" y="14"/>
                  </a:lnTo>
                  <a:lnTo>
                    <a:pt x="64" y="21"/>
                  </a:lnTo>
                  <a:lnTo>
                    <a:pt x="64" y="4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0" name="Freeform 26"/>
            <p:cNvSpPr>
              <a:spLocks noEditPoints="1"/>
            </p:cNvSpPr>
            <p:nvPr/>
          </p:nvSpPr>
          <p:spPr bwMode="auto">
            <a:xfrm>
              <a:off x="5124" y="3223"/>
              <a:ext cx="96" cy="104"/>
            </a:xfrm>
            <a:custGeom>
              <a:avLst/>
              <a:gdLst/>
              <a:ahLst/>
              <a:cxnLst>
                <a:cxn ang="0">
                  <a:pos x="80" y="62"/>
                </a:cxn>
                <a:cxn ang="0">
                  <a:pos x="76" y="78"/>
                </a:cxn>
                <a:cxn ang="0">
                  <a:pos x="68" y="90"/>
                </a:cxn>
                <a:cxn ang="0">
                  <a:pos x="56" y="96"/>
                </a:cxn>
                <a:cxn ang="0">
                  <a:pos x="40" y="96"/>
                </a:cxn>
                <a:cxn ang="0">
                  <a:pos x="29" y="90"/>
                </a:cxn>
                <a:cxn ang="0">
                  <a:pos x="21" y="78"/>
                </a:cxn>
                <a:cxn ang="0">
                  <a:pos x="17" y="64"/>
                </a:cxn>
                <a:cxn ang="0">
                  <a:pos x="16" y="50"/>
                </a:cxn>
                <a:cxn ang="0">
                  <a:pos x="18" y="34"/>
                </a:cxn>
                <a:cxn ang="0">
                  <a:pos x="24" y="20"/>
                </a:cxn>
                <a:cxn ang="0">
                  <a:pos x="34" y="10"/>
                </a:cxn>
                <a:cxn ang="0">
                  <a:pos x="48" y="7"/>
                </a:cxn>
                <a:cxn ang="0">
                  <a:pos x="62" y="11"/>
                </a:cxn>
                <a:cxn ang="0">
                  <a:pos x="72" y="20"/>
                </a:cxn>
                <a:cxn ang="0">
                  <a:pos x="77" y="33"/>
                </a:cxn>
                <a:cxn ang="0">
                  <a:pos x="80" y="47"/>
                </a:cxn>
                <a:cxn ang="0">
                  <a:pos x="96" y="50"/>
                </a:cxn>
                <a:cxn ang="0">
                  <a:pos x="94" y="33"/>
                </a:cxn>
                <a:cxn ang="0">
                  <a:pos x="88" y="18"/>
                </a:cxn>
                <a:cxn ang="0">
                  <a:pos x="76" y="7"/>
                </a:cxn>
                <a:cxn ang="0">
                  <a:pos x="60" y="1"/>
                </a:cxn>
                <a:cxn ang="0">
                  <a:pos x="39" y="1"/>
                </a:cxn>
                <a:cxn ang="0">
                  <a:pos x="22" y="8"/>
                </a:cxn>
                <a:cxn ang="0">
                  <a:pos x="10" y="19"/>
                </a:cxn>
                <a:cxn ang="0">
                  <a:pos x="3" y="35"/>
                </a:cxn>
                <a:cxn ang="0">
                  <a:pos x="0" y="54"/>
                </a:cxn>
                <a:cxn ang="0">
                  <a:pos x="2" y="71"/>
                </a:cxn>
                <a:cxn ang="0">
                  <a:pos x="9" y="87"/>
                </a:cxn>
                <a:cxn ang="0">
                  <a:pos x="20" y="97"/>
                </a:cxn>
                <a:cxn ang="0">
                  <a:pos x="37" y="103"/>
                </a:cxn>
                <a:cxn ang="0">
                  <a:pos x="57" y="103"/>
                </a:cxn>
                <a:cxn ang="0">
                  <a:pos x="74" y="97"/>
                </a:cxn>
                <a:cxn ang="0">
                  <a:pos x="86" y="85"/>
                </a:cxn>
                <a:cxn ang="0">
                  <a:pos x="94" y="69"/>
                </a:cxn>
                <a:cxn ang="0">
                  <a:pos x="96" y="50"/>
                </a:cxn>
              </a:cxnLst>
              <a:rect l="0" t="0" r="r" b="b"/>
              <a:pathLst>
                <a:path w="96" h="104">
                  <a:moveTo>
                    <a:pt x="80" y="54"/>
                  </a:moveTo>
                  <a:lnTo>
                    <a:pt x="80" y="62"/>
                  </a:lnTo>
                  <a:lnTo>
                    <a:pt x="78" y="71"/>
                  </a:lnTo>
                  <a:lnTo>
                    <a:pt x="76" y="78"/>
                  </a:lnTo>
                  <a:lnTo>
                    <a:pt x="72" y="84"/>
                  </a:lnTo>
                  <a:lnTo>
                    <a:pt x="68" y="90"/>
                  </a:lnTo>
                  <a:lnTo>
                    <a:pt x="63" y="94"/>
                  </a:lnTo>
                  <a:lnTo>
                    <a:pt x="56" y="96"/>
                  </a:lnTo>
                  <a:lnTo>
                    <a:pt x="48" y="97"/>
                  </a:lnTo>
                  <a:lnTo>
                    <a:pt x="40" y="96"/>
                  </a:lnTo>
                  <a:lnTo>
                    <a:pt x="34" y="94"/>
                  </a:lnTo>
                  <a:lnTo>
                    <a:pt x="29" y="90"/>
                  </a:lnTo>
                  <a:lnTo>
                    <a:pt x="25" y="84"/>
                  </a:lnTo>
                  <a:lnTo>
                    <a:pt x="21" y="78"/>
                  </a:lnTo>
                  <a:lnTo>
                    <a:pt x="19" y="71"/>
                  </a:lnTo>
                  <a:lnTo>
                    <a:pt x="17" y="64"/>
                  </a:lnTo>
                  <a:lnTo>
                    <a:pt x="17" y="57"/>
                  </a:lnTo>
                  <a:lnTo>
                    <a:pt x="16" y="50"/>
                  </a:lnTo>
                  <a:lnTo>
                    <a:pt x="17" y="42"/>
                  </a:lnTo>
                  <a:lnTo>
                    <a:pt x="18" y="34"/>
                  </a:lnTo>
                  <a:lnTo>
                    <a:pt x="20" y="26"/>
                  </a:lnTo>
                  <a:lnTo>
                    <a:pt x="24" y="20"/>
                  </a:lnTo>
                  <a:lnTo>
                    <a:pt x="28" y="15"/>
                  </a:lnTo>
                  <a:lnTo>
                    <a:pt x="34" y="10"/>
                  </a:lnTo>
                  <a:lnTo>
                    <a:pt x="40" y="8"/>
                  </a:lnTo>
                  <a:lnTo>
                    <a:pt x="48" y="7"/>
                  </a:lnTo>
                  <a:lnTo>
                    <a:pt x="56" y="8"/>
                  </a:lnTo>
                  <a:lnTo>
                    <a:pt x="62" y="11"/>
                  </a:lnTo>
                  <a:lnTo>
                    <a:pt x="67" y="15"/>
                  </a:lnTo>
                  <a:lnTo>
                    <a:pt x="72" y="20"/>
                  </a:lnTo>
                  <a:lnTo>
                    <a:pt x="75" y="26"/>
                  </a:lnTo>
                  <a:lnTo>
                    <a:pt x="77" y="33"/>
                  </a:lnTo>
                  <a:lnTo>
                    <a:pt x="79" y="40"/>
                  </a:lnTo>
                  <a:lnTo>
                    <a:pt x="80" y="47"/>
                  </a:lnTo>
                  <a:lnTo>
                    <a:pt x="80" y="54"/>
                  </a:lnTo>
                  <a:close/>
                  <a:moveTo>
                    <a:pt x="96" y="50"/>
                  </a:moveTo>
                  <a:lnTo>
                    <a:pt x="96" y="41"/>
                  </a:lnTo>
                  <a:lnTo>
                    <a:pt x="94" y="33"/>
                  </a:lnTo>
                  <a:lnTo>
                    <a:pt x="91" y="25"/>
                  </a:lnTo>
                  <a:lnTo>
                    <a:pt x="88" y="18"/>
                  </a:lnTo>
                  <a:lnTo>
                    <a:pt x="82" y="12"/>
                  </a:lnTo>
                  <a:lnTo>
                    <a:pt x="76" y="7"/>
                  </a:lnTo>
                  <a:lnTo>
                    <a:pt x="69" y="3"/>
                  </a:lnTo>
                  <a:lnTo>
                    <a:pt x="60" y="1"/>
                  </a:lnTo>
                  <a:lnTo>
                    <a:pt x="49" y="0"/>
                  </a:lnTo>
                  <a:lnTo>
                    <a:pt x="39" y="1"/>
                  </a:lnTo>
                  <a:lnTo>
                    <a:pt x="30" y="3"/>
                  </a:lnTo>
                  <a:lnTo>
                    <a:pt x="22" y="8"/>
                  </a:lnTo>
                  <a:lnTo>
                    <a:pt x="16" y="13"/>
                  </a:lnTo>
                  <a:lnTo>
                    <a:pt x="10" y="19"/>
                  </a:lnTo>
                  <a:lnTo>
                    <a:pt x="6" y="27"/>
                  </a:lnTo>
                  <a:lnTo>
                    <a:pt x="3" y="35"/>
                  </a:lnTo>
                  <a:lnTo>
                    <a:pt x="1" y="44"/>
                  </a:lnTo>
                  <a:lnTo>
                    <a:pt x="0" y="54"/>
                  </a:lnTo>
                  <a:lnTo>
                    <a:pt x="1" y="63"/>
                  </a:lnTo>
                  <a:lnTo>
                    <a:pt x="2" y="71"/>
                  </a:lnTo>
                  <a:lnTo>
                    <a:pt x="5" y="79"/>
                  </a:lnTo>
                  <a:lnTo>
                    <a:pt x="9" y="87"/>
                  </a:lnTo>
                  <a:lnTo>
                    <a:pt x="14" y="93"/>
                  </a:lnTo>
                  <a:lnTo>
                    <a:pt x="20" y="97"/>
                  </a:lnTo>
                  <a:lnTo>
                    <a:pt x="28" y="101"/>
                  </a:lnTo>
                  <a:lnTo>
                    <a:pt x="37" y="103"/>
                  </a:lnTo>
                  <a:lnTo>
                    <a:pt x="47" y="104"/>
                  </a:lnTo>
                  <a:lnTo>
                    <a:pt x="57" y="103"/>
                  </a:lnTo>
                  <a:lnTo>
                    <a:pt x="66" y="101"/>
                  </a:lnTo>
                  <a:lnTo>
                    <a:pt x="74" y="97"/>
                  </a:lnTo>
                  <a:lnTo>
                    <a:pt x="81" y="91"/>
                  </a:lnTo>
                  <a:lnTo>
                    <a:pt x="86" y="85"/>
                  </a:lnTo>
                  <a:lnTo>
                    <a:pt x="91" y="77"/>
                  </a:lnTo>
                  <a:lnTo>
                    <a:pt x="94" y="69"/>
                  </a:lnTo>
                  <a:lnTo>
                    <a:pt x="96" y="60"/>
                  </a:lnTo>
                  <a:lnTo>
                    <a:pt x="96" y="5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auto">
            <a:xfrm>
              <a:off x="5232" y="3225"/>
              <a:ext cx="81" cy="100"/>
            </a:xfrm>
            <a:custGeom>
              <a:avLst/>
              <a:gdLst/>
              <a:ahLst/>
              <a:cxnLst>
                <a:cxn ang="0">
                  <a:pos x="48" y="100"/>
                </a:cxn>
                <a:cxn ang="0">
                  <a:pos x="47" y="95"/>
                </a:cxn>
                <a:cxn ang="0">
                  <a:pos x="45" y="90"/>
                </a:cxn>
                <a:cxn ang="0">
                  <a:pos x="45" y="85"/>
                </a:cxn>
                <a:cxn ang="0">
                  <a:pos x="45" y="79"/>
                </a:cxn>
                <a:cxn ang="0">
                  <a:pos x="45" y="8"/>
                </a:cxn>
                <a:cxn ang="0">
                  <a:pos x="66" y="8"/>
                </a:cxn>
                <a:cxn ang="0">
                  <a:pos x="71" y="7"/>
                </a:cxn>
                <a:cxn ang="0">
                  <a:pos x="75" y="6"/>
                </a:cxn>
                <a:cxn ang="0">
                  <a:pos x="78" y="4"/>
                </a:cxn>
                <a:cxn ang="0">
                  <a:pos x="81" y="0"/>
                </a:cxn>
                <a:cxn ang="0">
                  <a:pos x="3" y="0"/>
                </a:cxn>
                <a:cxn ang="0">
                  <a:pos x="0" y="12"/>
                </a:cxn>
                <a:cxn ang="0">
                  <a:pos x="3" y="10"/>
                </a:cxn>
                <a:cxn ang="0">
                  <a:pos x="7" y="9"/>
                </a:cxn>
                <a:cxn ang="0">
                  <a:pos x="10" y="8"/>
                </a:cxn>
                <a:cxn ang="0">
                  <a:pos x="31" y="8"/>
                </a:cxn>
                <a:cxn ang="0">
                  <a:pos x="31" y="85"/>
                </a:cxn>
                <a:cxn ang="0">
                  <a:pos x="31" y="90"/>
                </a:cxn>
                <a:cxn ang="0">
                  <a:pos x="30" y="95"/>
                </a:cxn>
                <a:cxn ang="0">
                  <a:pos x="28" y="100"/>
                </a:cxn>
                <a:cxn ang="0">
                  <a:pos x="48" y="100"/>
                </a:cxn>
              </a:cxnLst>
              <a:rect l="0" t="0" r="r" b="b"/>
              <a:pathLst>
                <a:path w="81" h="100">
                  <a:moveTo>
                    <a:pt x="48" y="100"/>
                  </a:moveTo>
                  <a:lnTo>
                    <a:pt x="47" y="95"/>
                  </a:lnTo>
                  <a:lnTo>
                    <a:pt x="45" y="90"/>
                  </a:lnTo>
                  <a:lnTo>
                    <a:pt x="45" y="85"/>
                  </a:lnTo>
                  <a:lnTo>
                    <a:pt x="45" y="79"/>
                  </a:lnTo>
                  <a:lnTo>
                    <a:pt x="45" y="8"/>
                  </a:lnTo>
                  <a:lnTo>
                    <a:pt x="66" y="8"/>
                  </a:lnTo>
                  <a:lnTo>
                    <a:pt x="71" y="7"/>
                  </a:lnTo>
                  <a:lnTo>
                    <a:pt x="75" y="6"/>
                  </a:lnTo>
                  <a:lnTo>
                    <a:pt x="78" y="4"/>
                  </a:lnTo>
                  <a:lnTo>
                    <a:pt x="81" y="0"/>
                  </a:lnTo>
                  <a:lnTo>
                    <a:pt x="3" y="0"/>
                  </a:lnTo>
                  <a:lnTo>
                    <a:pt x="0" y="12"/>
                  </a:lnTo>
                  <a:lnTo>
                    <a:pt x="3" y="10"/>
                  </a:lnTo>
                  <a:lnTo>
                    <a:pt x="7" y="9"/>
                  </a:lnTo>
                  <a:lnTo>
                    <a:pt x="10" y="8"/>
                  </a:lnTo>
                  <a:lnTo>
                    <a:pt x="31" y="8"/>
                  </a:lnTo>
                  <a:lnTo>
                    <a:pt x="31" y="85"/>
                  </a:lnTo>
                  <a:lnTo>
                    <a:pt x="31" y="90"/>
                  </a:lnTo>
                  <a:lnTo>
                    <a:pt x="30" y="95"/>
                  </a:lnTo>
                  <a:lnTo>
                    <a:pt x="28" y="100"/>
                  </a:lnTo>
                  <a:lnTo>
                    <a:pt x="48" y="10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5329" y="3225"/>
              <a:ext cx="63" cy="100"/>
            </a:xfrm>
            <a:custGeom>
              <a:avLst/>
              <a:gdLst/>
              <a:ahLst/>
              <a:cxnLst>
                <a:cxn ang="0">
                  <a:pos x="18" y="52"/>
                </a:cxn>
                <a:cxn ang="0">
                  <a:pos x="27" y="52"/>
                </a:cxn>
                <a:cxn ang="0">
                  <a:pos x="37" y="51"/>
                </a:cxn>
                <a:cxn ang="0">
                  <a:pos x="42" y="50"/>
                </a:cxn>
                <a:cxn ang="0">
                  <a:pos x="47" y="48"/>
                </a:cxn>
                <a:cxn ang="0">
                  <a:pos x="51" y="46"/>
                </a:cxn>
                <a:cxn ang="0">
                  <a:pos x="54" y="43"/>
                </a:cxn>
                <a:cxn ang="0">
                  <a:pos x="36" y="44"/>
                </a:cxn>
                <a:cxn ang="0">
                  <a:pos x="18" y="44"/>
                </a:cxn>
                <a:cxn ang="0">
                  <a:pos x="18" y="7"/>
                </a:cxn>
                <a:cxn ang="0">
                  <a:pos x="39" y="7"/>
                </a:cxn>
                <a:cxn ang="0">
                  <a:pos x="45" y="8"/>
                </a:cxn>
                <a:cxn ang="0">
                  <a:pos x="51" y="10"/>
                </a:cxn>
                <a:cxn ang="0">
                  <a:pos x="55" y="13"/>
                </a:cxn>
                <a:cxn ang="0">
                  <a:pos x="55" y="0"/>
                </a:cxn>
                <a:cxn ang="0">
                  <a:pos x="1" y="0"/>
                </a:cxn>
                <a:cxn ang="0">
                  <a:pos x="3" y="5"/>
                </a:cxn>
                <a:cxn ang="0">
                  <a:pos x="4" y="10"/>
                </a:cxn>
                <a:cxn ang="0">
                  <a:pos x="4" y="16"/>
                </a:cxn>
                <a:cxn ang="0">
                  <a:pos x="4" y="85"/>
                </a:cxn>
                <a:cxn ang="0">
                  <a:pos x="3" y="90"/>
                </a:cxn>
                <a:cxn ang="0">
                  <a:pos x="2" y="95"/>
                </a:cxn>
                <a:cxn ang="0">
                  <a:pos x="0" y="100"/>
                </a:cxn>
                <a:cxn ang="0">
                  <a:pos x="45" y="100"/>
                </a:cxn>
                <a:cxn ang="0">
                  <a:pos x="53" y="99"/>
                </a:cxn>
                <a:cxn ang="0">
                  <a:pos x="60" y="99"/>
                </a:cxn>
                <a:cxn ang="0">
                  <a:pos x="63" y="85"/>
                </a:cxn>
                <a:cxn ang="0">
                  <a:pos x="57" y="89"/>
                </a:cxn>
                <a:cxn ang="0">
                  <a:pos x="50" y="91"/>
                </a:cxn>
                <a:cxn ang="0">
                  <a:pos x="43" y="93"/>
                </a:cxn>
                <a:cxn ang="0">
                  <a:pos x="36" y="94"/>
                </a:cxn>
                <a:cxn ang="0">
                  <a:pos x="18" y="94"/>
                </a:cxn>
                <a:cxn ang="0">
                  <a:pos x="18" y="52"/>
                </a:cxn>
              </a:cxnLst>
              <a:rect l="0" t="0" r="r" b="b"/>
              <a:pathLst>
                <a:path w="63" h="100">
                  <a:moveTo>
                    <a:pt x="18" y="52"/>
                  </a:moveTo>
                  <a:lnTo>
                    <a:pt x="27" y="52"/>
                  </a:lnTo>
                  <a:lnTo>
                    <a:pt x="37" y="51"/>
                  </a:lnTo>
                  <a:lnTo>
                    <a:pt x="42" y="50"/>
                  </a:lnTo>
                  <a:lnTo>
                    <a:pt x="47" y="48"/>
                  </a:lnTo>
                  <a:lnTo>
                    <a:pt x="51" y="46"/>
                  </a:lnTo>
                  <a:lnTo>
                    <a:pt x="54" y="43"/>
                  </a:lnTo>
                  <a:lnTo>
                    <a:pt x="36" y="44"/>
                  </a:lnTo>
                  <a:lnTo>
                    <a:pt x="18" y="44"/>
                  </a:lnTo>
                  <a:lnTo>
                    <a:pt x="18" y="7"/>
                  </a:lnTo>
                  <a:lnTo>
                    <a:pt x="39" y="7"/>
                  </a:lnTo>
                  <a:lnTo>
                    <a:pt x="45" y="8"/>
                  </a:lnTo>
                  <a:lnTo>
                    <a:pt x="51" y="10"/>
                  </a:lnTo>
                  <a:lnTo>
                    <a:pt x="55" y="13"/>
                  </a:lnTo>
                  <a:lnTo>
                    <a:pt x="55" y="0"/>
                  </a:lnTo>
                  <a:lnTo>
                    <a:pt x="1" y="0"/>
                  </a:lnTo>
                  <a:lnTo>
                    <a:pt x="3" y="5"/>
                  </a:lnTo>
                  <a:lnTo>
                    <a:pt x="4" y="10"/>
                  </a:lnTo>
                  <a:lnTo>
                    <a:pt x="4" y="16"/>
                  </a:lnTo>
                  <a:lnTo>
                    <a:pt x="4" y="85"/>
                  </a:lnTo>
                  <a:lnTo>
                    <a:pt x="3" y="90"/>
                  </a:lnTo>
                  <a:lnTo>
                    <a:pt x="2" y="95"/>
                  </a:lnTo>
                  <a:lnTo>
                    <a:pt x="0" y="100"/>
                  </a:lnTo>
                  <a:lnTo>
                    <a:pt x="45" y="100"/>
                  </a:lnTo>
                  <a:lnTo>
                    <a:pt x="53" y="99"/>
                  </a:lnTo>
                  <a:lnTo>
                    <a:pt x="60" y="99"/>
                  </a:lnTo>
                  <a:lnTo>
                    <a:pt x="63" y="85"/>
                  </a:lnTo>
                  <a:lnTo>
                    <a:pt x="57" y="89"/>
                  </a:lnTo>
                  <a:lnTo>
                    <a:pt x="50" y="91"/>
                  </a:lnTo>
                  <a:lnTo>
                    <a:pt x="43" y="93"/>
                  </a:lnTo>
                  <a:lnTo>
                    <a:pt x="36" y="94"/>
                  </a:lnTo>
                  <a:lnTo>
                    <a:pt x="18" y="94"/>
                  </a:lnTo>
                  <a:lnTo>
                    <a:pt x="18" y="5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3" name="Freeform 29"/>
            <p:cNvSpPr>
              <a:spLocks/>
            </p:cNvSpPr>
            <p:nvPr/>
          </p:nvSpPr>
          <p:spPr bwMode="auto">
            <a:xfrm>
              <a:off x="5412" y="3225"/>
              <a:ext cx="55" cy="100"/>
            </a:xfrm>
            <a:custGeom>
              <a:avLst/>
              <a:gdLst/>
              <a:ahLst/>
              <a:cxnLst>
                <a:cxn ang="0">
                  <a:pos x="5" y="64"/>
                </a:cxn>
                <a:cxn ang="0">
                  <a:pos x="5" y="69"/>
                </a:cxn>
                <a:cxn ang="0">
                  <a:pos x="5" y="75"/>
                </a:cxn>
                <a:cxn ang="0">
                  <a:pos x="5" y="82"/>
                </a:cxn>
                <a:cxn ang="0">
                  <a:pos x="3" y="89"/>
                </a:cxn>
                <a:cxn ang="0">
                  <a:pos x="2" y="95"/>
                </a:cxn>
                <a:cxn ang="0">
                  <a:pos x="0" y="100"/>
                </a:cxn>
                <a:cxn ang="0">
                  <a:pos x="43" y="100"/>
                </a:cxn>
                <a:cxn ang="0">
                  <a:pos x="52" y="99"/>
                </a:cxn>
                <a:cxn ang="0">
                  <a:pos x="55" y="85"/>
                </a:cxn>
                <a:cxn ang="0">
                  <a:pos x="49" y="89"/>
                </a:cxn>
                <a:cxn ang="0">
                  <a:pos x="43" y="92"/>
                </a:cxn>
                <a:cxn ang="0">
                  <a:pos x="37" y="93"/>
                </a:cxn>
                <a:cxn ang="0">
                  <a:pos x="31" y="94"/>
                </a:cxn>
                <a:cxn ang="0">
                  <a:pos x="19" y="94"/>
                </a:cxn>
                <a:cxn ang="0">
                  <a:pos x="19" y="16"/>
                </a:cxn>
                <a:cxn ang="0">
                  <a:pos x="20" y="10"/>
                </a:cxn>
                <a:cxn ang="0">
                  <a:pos x="20" y="5"/>
                </a:cxn>
                <a:cxn ang="0">
                  <a:pos x="23" y="0"/>
                </a:cxn>
                <a:cxn ang="0">
                  <a:pos x="2" y="0"/>
                </a:cxn>
                <a:cxn ang="0">
                  <a:pos x="4" y="5"/>
                </a:cxn>
                <a:cxn ang="0">
                  <a:pos x="5" y="10"/>
                </a:cxn>
                <a:cxn ang="0">
                  <a:pos x="5" y="16"/>
                </a:cxn>
                <a:cxn ang="0">
                  <a:pos x="5" y="21"/>
                </a:cxn>
                <a:cxn ang="0">
                  <a:pos x="5" y="64"/>
                </a:cxn>
              </a:cxnLst>
              <a:rect l="0" t="0" r="r" b="b"/>
              <a:pathLst>
                <a:path w="55" h="100">
                  <a:moveTo>
                    <a:pt x="5" y="64"/>
                  </a:moveTo>
                  <a:lnTo>
                    <a:pt x="5" y="69"/>
                  </a:lnTo>
                  <a:lnTo>
                    <a:pt x="5" y="75"/>
                  </a:lnTo>
                  <a:lnTo>
                    <a:pt x="5" y="82"/>
                  </a:lnTo>
                  <a:lnTo>
                    <a:pt x="3" y="89"/>
                  </a:lnTo>
                  <a:lnTo>
                    <a:pt x="2" y="95"/>
                  </a:lnTo>
                  <a:lnTo>
                    <a:pt x="0" y="100"/>
                  </a:lnTo>
                  <a:lnTo>
                    <a:pt x="43" y="100"/>
                  </a:lnTo>
                  <a:lnTo>
                    <a:pt x="52" y="99"/>
                  </a:lnTo>
                  <a:lnTo>
                    <a:pt x="55" y="85"/>
                  </a:lnTo>
                  <a:lnTo>
                    <a:pt x="49" y="89"/>
                  </a:lnTo>
                  <a:lnTo>
                    <a:pt x="43" y="92"/>
                  </a:lnTo>
                  <a:lnTo>
                    <a:pt x="37" y="93"/>
                  </a:lnTo>
                  <a:lnTo>
                    <a:pt x="31" y="94"/>
                  </a:lnTo>
                  <a:lnTo>
                    <a:pt x="19" y="94"/>
                  </a:lnTo>
                  <a:lnTo>
                    <a:pt x="19" y="16"/>
                  </a:lnTo>
                  <a:lnTo>
                    <a:pt x="20" y="10"/>
                  </a:lnTo>
                  <a:lnTo>
                    <a:pt x="20" y="5"/>
                  </a:lnTo>
                  <a:lnTo>
                    <a:pt x="23" y="0"/>
                  </a:lnTo>
                  <a:lnTo>
                    <a:pt x="2" y="0"/>
                  </a:lnTo>
                  <a:lnTo>
                    <a:pt x="4" y="5"/>
                  </a:lnTo>
                  <a:lnTo>
                    <a:pt x="5" y="10"/>
                  </a:lnTo>
                  <a:lnTo>
                    <a:pt x="5" y="16"/>
                  </a:lnTo>
                  <a:lnTo>
                    <a:pt x="5" y="21"/>
                  </a:lnTo>
                  <a:lnTo>
                    <a:pt x="5" y="6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4" name="Freeform 30"/>
            <p:cNvSpPr>
              <a:spLocks noEditPoints="1"/>
            </p:cNvSpPr>
            <p:nvPr/>
          </p:nvSpPr>
          <p:spPr bwMode="auto">
            <a:xfrm>
              <a:off x="4647" y="3419"/>
              <a:ext cx="56" cy="72"/>
            </a:xfrm>
            <a:custGeom>
              <a:avLst/>
              <a:gdLst/>
              <a:ahLst/>
              <a:cxnLst>
                <a:cxn ang="0">
                  <a:pos x="28" y="35"/>
                </a:cxn>
                <a:cxn ang="0">
                  <a:pos x="32" y="33"/>
                </a:cxn>
                <a:cxn ang="0">
                  <a:pos x="37" y="29"/>
                </a:cxn>
                <a:cxn ang="0">
                  <a:pos x="40" y="25"/>
                </a:cxn>
                <a:cxn ang="0">
                  <a:pos x="43" y="21"/>
                </a:cxn>
                <a:cxn ang="0">
                  <a:pos x="44" y="15"/>
                </a:cxn>
                <a:cxn ang="0">
                  <a:pos x="43" y="10"/>
                </a:cxn>
                <a:cxn ang="0">
                  <a:pos x="41" y="6"/>
                </a:cxn>
                <a:cxn ang="0">
                  <a:pos x="38" y="3"/>
                </a:cxn>
                <a:cxn ang="0">
                  <a:pos x="33" y="1"/>
                </a:cxn>
                <a:cxn ang="0">
                  <a:pos x="27" y="0"/>
                </a:cxn>
                <a:cxn ang="0">
                  <a:pos x="14" y="0"/>
                </a:cxn>
                <a:cxn ang="0">
                  <a:pos x="0" y="1"/>
                </a:cxn>
                <a:cxn ang="0">
                  <a:pos x="2" y="6"/>
                </a:cxn>
                <a:cxn ang="0">
                  <a:pos x="3" y="11"/>
                </a:cxn>
                <a:cxn ang="0">
                  <a:pos x="3" y="62"/>
                </a:cxn>
                <a:cxn ang="0">
                  <a:pos x="2" y="67"/>
                </a:cxn>
                <a:cxn ang="0">
                  <a:pos x="0" y="72"/>
                </a:cxn>
                <a:cxn ang="0">
                  <a:pos x="15" y="72"/>
                </a:cxn>
                <a:cxn ang="0">
                  <a:pos x="13" y="68"/>
                </a:cxn>
                <a:cxn ang="0">
                  <a:pos x="13" y="63"/>
                </a:cxn>
                <a:cxn ang="0">
                  <a:pos x="13" y="38"/>
                </a:cxn>
                <a:cxn ang="0">
                  <a:pos x="16" y="38"/>
                </a:cxn>
                <a:cxn ang="0">
                  <a:pos x="19" y="40"/>
                </a:cxn>
                <a:cxn ang="0">
                  <a:pos x="22" y="42"/>
                </a:cxn>
                <a:cxn ang="0">
                  <a:pos x="25" y="47"/>
                </a:cxn>
                <a:cxn ang="0">
                  <a:pos x="38" y="66"/>
                </a:cxn>
                <a:cxn ang="0">
                  <a:pos x="40" y="69"/>
                </a:cxn>
                <a:cxn ang="0">
                  <a:pos x="42" y="70"/>
                </a:cxn>
                <a:cxn ang="0">
                  <a:pos x="44" y="72"/>
                </a:cxn>
                <a:cxn ang="0">
                  <a:pos x="47" y="72"/>
                </a:cxn>
                <a:cxn ang="0">
                  <a:pos x="56" y="72"/>
                </a:cxn>
                <a:cxn ang="0">
                  <a:pos x="53" y="69"/>
                </a:cxn>
                <a:cxn ang="0">
                  <a:pos x="51" y="67"/>
                </a:cxn>
                <a:cxn ang="0">
                  <a:pos x="49" y="65"/>
                </a:cxn>
                <a:cxn ang="0">
                  <a:pos x="47" y="62"/>
                </a:cxn>
                <a:cxn ang="0">
                  <a:pos x="28" y="35"/>
                </a:cxn>
                <a:cxn ang="0">
                  <a:pos x="13" y="10"/>
                </a:cxn>
                <a:cxn ang="0">
                  <a:pos x="13" y="7"/>
                </a:cxn>
                <a:cxn ang="0">
                  <a:pos x="13" y="5"/>
                </a:cxn>
                <a:cxn ang="0">
                  <a:pos x="23" y="5"/>
                </a:cxn>
                <a:cxn ang="0">
                  <a:pos x="27" y="6"/>
                </a:cxn>
                <a:cxn ang="0">
                  <a:pos x="30" y="7"/>
                </a:cxn>
                <a:cxn ang="0">
                  <a:pos x="32" y="9"/>
                </a:cxn>
                <a:cxn ang="0">
                  <a:pos x="34" y="13"/>
                </a:cxn>
                <a:cxn ang="0">
                  <a:pos x="34" y="17"/>
                </a:cxn>
                <a:cxn ang="0">
                  <a:pos x="34" y="23"/>
                </a:cxn>
                <a:cxn ang="0">
                  <a:pos x="31" y="28"/>
                </a:cxn>
                <a:cxn ang="0">
                  <a:pos x="28" y="31"/>
                </a:cxn>
                <a:cxn ang="0">
                  <a:pos x="23" y="33"/>
                </a:cxn>
                <a:cxn ang="0">
                  <a:pos x="18" y="34"/>
                </a:cxn>
                <a:cxn ang="0">
                  <a:pos x="13" y="33"/>
                </a:cxn>
                <a:cxn ang="0">
                  <a:pos x="13" y="10"/>
                </a:cxn>
              </a:cxnLst>
              <a:rect l="0" t="0" r="r" b="b"/>
              <a:pathLst>
                <a:path w="56" h="72">
                  <a:moveTo>
                    <a:pt x="28" y="35"/>
                  </a:moveTo>
                  <a:lnTo>
                    <a:pt x="32" y="33"/>
                  </a:lnTo>
                  <a:lnTo>
                    <a:pt x="37" y="29"/>
                  </a:lnTo>
                  <a:lnTo>
                    <a:pt x="40" y="25"/>
                  </a:lnTo>
                  <a:lnTo>
                    <a:pt x="43" y="21"/>
                  </a:lnTo>
                  <a:lnTo>
                    <a:pt x="44" y="15"/>
                  </a:lnTo>
                  <a:lnTo>
                    <a:pt x="43" y="10"/>
                  </a:lnTo>
                  <a:lnTo>
                    <a:pt x="41" y="6"/>
                  </a:lnTo>
                  <a:lnTo>
                    <a:pt x="38" y="3"/>
                  </a:lnTo>
                  <a:lnTo>
                    <a:pt x="33" y="1"/>
                  </a:lnTo>
                  <a:lnTo>
                    <a:pt x="27" y="0"/>
                  </a:lnTo>
                  <a:lnTo>
                    <a:pt x="14" y="0"/>
                  </a:lnTo>
                  <a:lnTo>
                    <a:pt x="0" y="1"/>
                  </a:lnTo>
                  <a:lnTo>
                    <a:pt x="2" y="6"/>
                  </a:lnTo>
                  <a:lnTo>
                    <a:pt x="3" y="11"/>
                  </a:lnTo>
                  <a:lnTo>
                    <a:pt x="3" y="62"/>
                  </a:lnTo>
                  <a:lnTo>
                    <a:pt x="2" y="67"/>
                  </a:lnTo>
                  <a:lnTo>
                    <a:pt x="0" y="72"/>
                  </a:lnTo>
                  <a:lnTo>
                    <a:pt x="15" y="72"/>
                  </a:lnTo>
                  <a:lnTo>
                    <a:pt x="13" y="68"/>
                  </a:lnTo>
                  <a:lnTo>
                    <a:pt x="13" y="63"/>
                  </a:lnTo>
                  <a:lnTo>
                    <a:pt x="13" y="38"/>
                  </a:lnTo>
                  <a:lnTo>
                    <a:pt x="16" y="38"/>
                  </a:lnTo>
                  <a:lnTo>
                    <a:pt x="19" y="40"/>
                  </a:lnTo>
                  <a:lnTo>
                    <a:pt x="22" y="42"/>
                  </a:lnTo>
                  <a:lnTo>
                    <a:pt x="25" y="47"/>
                  </a:lnTo>
                  <a:lnTo>
                    <a:pt x="38" y="66"/>
                  </a:lnTo>
                  <a:lnTo>
                    <a:pt x="40" y="69"/>
                  </a:lnTo>
                  <a:lnTo>
                    <a:pt x="42" y="70"/>
                  </a:lnTo>
                  <a:lnTo>
                    <a:pt x="44" y="72"/>
                  </a:lnTo>
                  <a:lnTo>
                    <a:pt x="47" y="72"/>
                  </a:lnTo>
                  <a:lnTo>
                    <a:pt x="56" y="72"/>
                  </a:lnTo>
                  <a:lnTo>
                    <a:pt x="53" y="69"/>
                  </a:lnTo>
                  <a:lnTo>
                    <a:pt x="51" y="67"/>
                  </a:lnTo>
                  <a:lnTo>
                    <a:pt x="49" y="65"/>
                  </a:lnTo>
                  <a:lnTo>
                    <a:pt x="47" y="62"/>
                  </a:lnTo>
                  <a:lnTo>
                    <a:pt x="28" y="35"/>
                  </a:lnTo>
                  <a:close/>
                  <a:moveTo>
                    <a:pt x="13" y="10"/>
                  </a:moveTo>
                  <a:lnTo>
                    <a:pt x="13" y="7"/>
                  </a:lnTo>
                  <a:lnTo>
                    <a:pt x="13" y="5"/>
                  </a:lnTo>
                  <a:lnTo>
                    <a:pt x="23" y="5"/>
                  </a:lnTo>
                  <a:lnTo>
                    <a:pt x="27" y="6"/>
                  </a:lnTo>
                  <a:lnTo>
                    <a:pt x="30" y="7"/>
                  </a:lnTo>
                  <a:lnTo>
                    <a:pt x="32" y="9"/>
                  </a:lnTo>
                  <a:lnTo>
                    <a:pt x="34" y="13"/>
                  </a:lnTo>
                  <a:lnTo>
                    <a:pt x="34" y="17"/>
                  </a:lnTo>
                  <a:lnTo>
                    <a:pt x="34" y="23"/>
                  </a:lnTo>
                  <a:lnTo>
                    <a:pt x="31" y="28"/>
                  </a:lnTo>
                  <a:lnTo>
                    <a:pt x="28" y="31"/>
                  </a:lnTo>
                  <a:lnTo>
                    <a:pt x="23" y="33"/>
                  </a:lnTo>
                  <a:lnTo>
                    <a:pt x="18" y="34"/>
                  </a:lnTo>
                  <a:lnTo>
                    <a:pt x="13" y="33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4712" y="3420"/>
              <a:ext cx="45" cy="71"/>
            </a:xfrm>
            <a:custGeom>
              <a:avLst/>
              <a:gdLst/>
              <a:ahLst/>
              <a:cxnLst>
                <a:cxn ang="0">
                  <a:pos x="13" y="37"/>
                </a:cxn>
                <a:cxn ang="0">
                  <a:pos x="24" y="37"/>
                </a:cxn>
                <a:cxn ang="0">
                  <a:pos x="28" y="36"/>
                </a:cxn>
                <a:cxn ang="0">
                  <a:pos x="33" y="35"/>
                </a:cxn>
                <a:cxn ang="0">
                  <a:pos x="36" y="33"/>
                </a:cxn>
                <a:cxn ang="0">
                  <a:pos x="39" y="30"/>
                </a:cxn>
                <a:cxn ang="0">
                  <a:pos x="13" y="31"/>
                </a:cxn>
                <a:cxn ang="0">
                  <a:pos x="13" y="5"/>
                </a:cxn>
                <a:cxn ang="0">
                  <a:pos x="23" y="5"/>
                </a:cxn>
                <a:cxn ang="0">
                  <a:pos x="29" y="5"/>
                </a:cxn>
                <a:cxn ang="0">
                  <a:pos x="35" y="6"/>
                </a:cxn>
                <a:cxn ang="0">
                  <a:pos x="40" y="9"/>
                </a:cxn>
                <a:cxn ang="0">
                  <a:pos x="39" y="0"/>
                </a:cxn>
                <a:cxn ang="0">
                  <a:pos x="0" y="0"/>
                </a:cxn>
                <a:cxn ang="0">
                  <a:pos x="2" y="5"/>
                </a:cxn>
                <a:cxn ang="0">
                  <a:pos x="3" y="15"/>
                </a:cxn>
                <a:cxn ang="0">
                  <a:pos x="3" y="56"/>
                </a:cxn>
                <a:cxn ang="0">
                  <a:pos x="3" y="62"/>
                </a:cxn>
                <a:cxn ang="0">
                  <a:pos x="2" y="67"/>
                </a:cxn>
                <a:cxn ang="0">
                  <a:pos x="0" y="71"/>
                </a:cxn>
                <a:cxn ang="0">
                  <a:pos x="38" y="71"/>
                </a:cxn>
                <a:cxn ang="0">
                  <a:pos x="43" y="71"/>
                </a:cxn>
                <a:cxn ang="0">
                  <a:pos x="45" y="60"/>
                </a:cxn>
                <a:cxn ang="0">
                  <a:pos x="39" y="64"/>
                </a:cxn>
                <a:cxn ang="0">
                  <a:pos x="32" y="66"/>
                </a:cxn>
                <a:cxn ang="0">
                  <a:pos x="25" y="67"/>
                </a:cxn>
                <a:cxn ang="0">
                  <a:pos x="13" y="67"/>
                </a:cxn>
                <a:cxn ang="0">
                  <a:pos x="13" y="37"/>
                </a:cxn>
              </a:cxnLst>
              <a:rect l="0" t="0" r="r" b="b"/>
              <a:pathLst>
                <a:path w="45" h="71">
                  <a:moveTo>
                    <a:pt x="13" y="37"/>
                  </a:moveTo>
                  <a:lnTo>
                    <a:pt x="24" y="37"/>
                  </a:lnTo>
                  <a:lnTo>
                    <a:pt x="28" y="36"/>
                  </a:lnTo>
                  <a:lnTo>
                    <a:pt x="33" y="35"/>
                  </a:lnTo>
                  <a:lnTo>
                    <a:pt x="36" y="33"/>
                  </a:lnTo>
                  <a:lnTo>
                    <a:pt x="39" y="30"/>
                  </a:lnTo>
                  <a:lnTo>
                    <a:pt x="13" y="31"/>
                  </a:lnTo>
                  <a:lnTo>
                    <a:pt x="13" y="5"/>
                  </a:lnTo>
                  <a:lnTo>
                    <a:pt x="23" y="5"/>
                  </a:lnTo>
                  <a:lnTo>
                    <a:pt x="29" y="5"/>
                  </a:lnTo>
                  <a:lnTo>
                    <a:pt x="35" y="6"/>
                  </a:lnTo>
                  <a:lnTo>
                    <a:pt x="40" y="9"/>
                  </a:lnTo>
                  <a:lnTo>
                    <a:pt x="39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3" y="15"/>
                  </a:lnTo>
                  <a:lnTo>
                    <a:pt x="3" y="56"/>
                  </a:lnTo>
                  <a:lnTo>
                    <a:pt x="3" y="62"/>
                  </a:lnTo>
                  <a:lnTo>
                    <a:pt x="2" y="67"/>
                  </a:lnTo>
                  <a:lnTo>
                    <a:pt x="0" y="71"/>
                  </a:lnTo>
                  <a:lnTo>
                    <a:pt x="38" y="71"/>
                  </a:lnTo>
                  <a:lnTo>
                    <a:pt x="43" y="71"/>
                  </a:lnTo>
                  <a:lnTo>
                    <a:pt x="45" y="60"/>
                  </a:lnTo>
                  <a:lnTo>
                    <a:pt x="39" y="64"/>
                  </a:lnTo>
                  <a:lnTo>
                    <a:pt x="32" y="66"/>
                  </a:lnTo>
                  <a:lnTo>
                    <a:pt x="25" y="67"/>
                  </a:lnTo>
                  <a:lnTo>
                    <a:pt x="13" y="67"/>
                  </a:lnTo>
                  <a:lnTo>
                    <a:pt x="13" y="3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6" name="Freeform 32"/>
            <p:cNvSpPr>
              <a:spLocks noEditPoints="1"/>
            </p:cNvSpPr>
            <p:nvPr/>
          </p:nvSpPr>
          <p:spPr bwMode="auto">
            <a:xfrm>
              <a:off x="4761" y="3420"/>
              <a:ext cx="73" cy="71"/>
            </a:xfrm>
            <a:custGeom>
              <a:avLst/>
              <a:gdLst/>
              <a:ahLst/>
              <a:cxnLst>
                <a:cxn ang="0">
                  <a:pos x="46" y="36"/>
                </a:cxn>
                <a:cxn ang="0">
                  <a:pos x="25" y="36"/>
                </a:cxn>
                <a:cxn ang="0">
                  <a:pos x="35" y="12"/>
                </a:cxn>
                <a:cxn ang="0">
                  <a:pos x="35" y="12"/>
                </a:cxn>
                <a:cxn ang="0">
                  <a:pos x="36" y="10"/>
                </a:cxn>
                <a:cxn ang="0">
                  <a:pos x="37" y="9"/>
                </a:cxn>
                <a:cxn ang="0">
                  <a:pos x="38" y="9"/>
                </a:cxn>
                <a:cxn ang="0">
                  <a:pos x="39" y="11"/>
                </a:cxn>
                <a:cxn ang="0">
                  <a:pos x="39" y="12"/>
                </a:cxn>
                <a:cxn ang="0">
                  <a:pos x="46" y="36"/>
                </a:cxn>
                <a:cxn ang="0">
                  <a:pos x="73" y="71"/>
                </a:cxn>
                <a:cxn ang="0">
                  <a:pos x="70" y="67"/>
                </a:cxn>
                <a:cxn ang="0">
                  <a:pos x="63" y="51"/>
                </a:cxn>
                <a:cxn ang="0">
                  <a:pos x="56" y="34"/>
                </a:cxn>
                <a:cxn ang="0">
                  <a:pos x="50" y="17"/>
                </a:cxn>
                <a:cxn ang="0">
                  <a:pos x="45" y="0"/>
                </a:cxn>
                <a:cxn ang="0">
                  <a:pos x="32" y="0"/>
                </a:cxn>
                <a:cxn ang="0">
                  <a:pos x="32" y="3"/>
                </a:cxn>
                <a:cxn ang="0">
                  <a:pos x="31" y="7"/>
                </a:cxn>
                <a:cxn ang="0">
                  <a:pos x="30" y="12"/>
                </a:cxn>
                <a:cxn ang="0">
                  <a:pos x="27" y="18"/>
                </a:cxn>
                <a:cxn ang="0">
                  <a:pos x="21" y="32"/>
                </a:cxn>
                <a:cxn ang="0">
                  <a:pos x="18" y="40"/>
                </a:cxn>
                <a:cxn ang="0">
                  <a:pos x="14" y="47"/>
                </a:cxn>
                <a:cxn ang="0">
                  <a:pos x="8" y="60"/>
                </a:cxn>
                <a:cxn ang="0">
                  <a:pos x="5" y="65"/>
                </a:cxn>
                <a:cxn ang="0">
                  <a:pos x="0" y="71"/>
                </a:cxn>
                <a:cxn ang="0">
                  <a:pos x="14" y="71"/>
                </a:cxn>
                <a:cxn ang="0">
                  <a:pos x="14" y="69"/>
                </a:cxn>
                <a:cxn ang="0">
                  <a:pos x="14" y="67"/>
                </a:cxn>
                <a:cxn ang="0">
                  <a:pos x="14" y="62"/>
                </a:cxn>
                <a:cxn ang="0">
                  <a:pos x="16" y="57"/>
                </a:cxn>
                <a:cxn ang="0">
                  <a:pos x="18" y="52"/>
                </a:cxn>
                <a:cxn ang="0">
                  <a:pos x="21" y="46"/>
                </a:cxn>
                <a:cxn ang="0">
                  <a:pos x="24" y="40"/>
                </a:cxn>
                <a:cxn ang="0">
                  <a:pos x="49" y="40"/>
                </a:cxn>
                <a:cxn ang="0">
                  <a:pos x="61" y="71"/>
                </a:cxn>
                <a:cxn ang="0">
                  <a:pos x="73" y="71"/>
                </a:cxn>
              </a:cxnLst>
              <a:rect l="0" t="0" r="r" b="b"/>
              <a:pathLst>
                <a:path w="73" h="71">
                  <a:moveTo>
                    <a:pt x="46" y="36"/>
                  </a:moveTo>
                  <a:lnTo>
                    <a:pt x="25" y="36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6" y="10"/>
                  </a:lnTo>
                  <a:lnTo>
                    <a:pt x="37" y="9"/>
                  </a:lnTo>
                  <a:lnTo>
                    <a:pt x="38" y="9"/>
                  </a:lnTo>
                  <a:lnTo>
                    <a:pt x="39" y="11"/>
                  </a:lnTo>
                  <a:lnTo>
                    <a:pt x="39" y="12"/>
                  </a:lnTo>
                  <a:lnTo>
                    <a:pt x="46" y="36"/>
                  </a:lnTo>
                  <a:close/>
                  <a:moveTo>
                    <a:pt x="73" y="71"/>
                  </a:moveTo>
                  <a:lnTo>
                    <a:pt x="70" y="67"/>
                  </a:lnTo>
                  <a:lnTo>
                    <a:pt x="63" y="51"/>
                  </a:lnTo>
                  <a:lnTo>
                    <a:pt x="56" y="34"/>
                  </a:lnTo>
                  <a:lnTo>
                    <a:pt x="50" y="17"/>
                  </a:lnTo>
                  <a:lnTo>
                    <a:pt x="45" y="0"/>
                  </a:lnTo>
                  <a:lnTo>
                    <a:pt x="32" y="0"/>
                  </a:lnTo>
                  <a:lnTo>
                    <a:pt x="32" y="3"/>
                  </a:lnTo>
                  <a:lnTo>
                    <a:pt x="31" y="7"/>
                  </a:lnTo>
                  <a:lnTo>
                    <a:pt x="30" y="12"/>
                  </a:lnTo>
                  <a:lnTo>
                    <a:pt x="27" y="18"/>
                  </a:lnTo>
                  <a:lnTo>
                    <a:pt x="21" y="32"/>
                  </a:lnTo>
                  <a:lnTo>
                    <a:pt x="18" y="40"/>
                  </a:lnTo>
                  <a:lnTo>
                    <a:pt x="14" y="47"/>
                  </a:lnTo>
                  <a:lnTo>
                    <a:pt x="8" y="60"/>
                  </a:lnTo>
                  <a:lnTo>
                    <a:pt x="5" y="65"/>
                  </a:lnTo>
                  <a:lnTo>
                    <a:pt x="0" y="71"/>
                  </a:lnTo>
                  <a:lnTo>
                    <a:pt x="14" y="71"/>
                  </a:lnTo>
                  <a:lnTo>
                    <a:pt x="14" y="69"/>
                  </a:lnTo>
                  <a:lnTo>
                    <a:pt x="14" y="67"/>
                  </a:lnTo>
                  <a:lnTo>
                    <a:pt x="14" y="62"/>
                  </a:lnTo>
                  <a:lnTo>
                    <a:pt x="16" y="57"/>
                  </a:lnTo>
                  <a:lnTo>
                    <a:pt x="18" y="52"/>
                  </a:lnTo>
                  <a:lnTo>
                    <a:pt x="21" y="46"/>
                  </a:lnTo>
                  <a:lnTo>
                    <a:pt x="24" y="40"/>
                  </a:lnTo>
                  <a:lnTo>
                    <a:pt x="49" y="40"/>
                  </a:lnTo>
                  <a:lnTo>
                    <a:pt x="61" y="71"/>
                  </a:lnTo>
                  <a:lnTo>
                    <a:pt x="73" y="7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7" name="Freeform 33"/>
            <p:cNvSpPr>
              <a:spLocks noEditPoints="1"/>
            </p:cNvSpPr>
            <p:nvPr/>
          </p:nvSpPr>
          <p:spPr bwMode="auto">
            <a:xfrm>
              <a:off x="4842" y="3419"/>
              <a:ext cx="65" cy="72"/>
            </a:xfrm>
            <a:custGeom>
              <a:avLst/>
              <a:gdLst/>
              <a:ahLst/>
              <a:cxnLst>
                <a:cxn ang="0">
                  <a:pos x="2" y="57"/>
                </a:cxn>
                <a:cxn ang="0">
                  <a:pos x="2" y="63"/>
                </a:cxn>
                <a:cxn ang="0">
                  <a:pos x="2" y="68"/>
                </a:cxn>
                <a:cxn ang="0">
                  <a:pos x="0" y="72"/>
                </a:cxn>
                <a:cxn ang="0">
                  <a:pos x="8" y="72"/>
                </a:cxn>
                <a:cxn ang="0">
                  <a:pos x="17" y="72"/>
                </a:cxn>
                <a:cxn ang="0">
                  <a:pos x="26" y="72"/>
                </a:cxn>
                <a:cxn ang="0">
                  <a:pos x="35" y="72"/>
                </a:cxn>
                <a:cxn ang="0">
                  <a:pos x="43" y="69"/>
                </a:cxn>
                <a:cxn ang="0">
                  <a:pos x="51" y="65"/>
                </a:cxn>
                <a:cxn ang="0">
                  <a:pos x="56" y="59"/>
                </a:cxn>
                <a:cxn ang="0">
                  <a:pos x="61" y="53"/>
                </a:cxn>
                <a:cxn ang="0">
                  <a:pos x="64" y="44"/>
                </a:cxn>
                <a:cxn ang="0">
                  <a:pos x="65" y="34"/>
                </a:cxn>
                <a:cxn ang="0">
                  <a:pos x="64" y="25"/>
                </a:cxn>
                <a:cxn ang="0">
                  <a:pos x="61" y="16"/>
                </a:cxn>
                <a:cxn ang="0">
                  <a:pos x="56" y="9"/>
                </a:cxn>
                <a:cxn ang="0">
                  <a:pos x="50" y="4"/>
                </a:cxn>
                <a:cxn ang="0">
                  <a:pos x="42" y="1"/>
                </a:cxn>
                <a:cxn ang="0">
                  <a:pos x="34" y="0"/>
                </a:cxn>
                <a:cxn ang="0">
                  <a:pos x="17" y="0"/>
                </a:cxn>
                <a:cxn ang="0">
                  <a:pos x="0" y="1"/>
                </a:cxn>
                <a:cxn ang="0">
                  <a:pos x="2" y="6"/>
                </a:cxn>
                <a:cxn ang="0">
                  <a:pos x="2" y="11"/>
                </a:cxn>
                <a:cxn ang="0">
                  <a:pos x="2" y="16"/>
                </a:cxn>
                <a:cxn ang="0">
                  <a:pos x="2" y="57"/>
                </a:cxn>
                <a:cxn ang="0">
                  <a:pos x="12" y="11"/>
                </a:cxn>
                <a:cxn ang="0">
                  <a:pos x="12" y="6"/>
                </a:cxn>
                <a:cxn ang="0">
                  <a:pos x="17" y="5"/>
                </a:cxn>
                <a:cxn ang="0">
                  <a:pos x="23" y="5"/>
                </a:cxn>
                <a:cxn ang="0">
                  <a:pos x="31" y="6"/>
                </a:cxn>
                <a:cxn ang="0">
                  <a:pos x="38" y="7"/>
                </a:cxn>
                <a:cxn ang="0">
                  <a:pos x="43" y="11"/>
                </a:cxn>
                <a:cxn ang="0">
                  <a:pos x="48" y="16"/>
                </a:cxn>
                <a:cxn ang="0">
                  <a:pos x="51" y="21"/>
                </a:cxn>
                <a:cxn ang="0">
                  <a:pos x="53" y="28"/>
                </a:cxn>
                <a:cxn ang="0">
                  <a:pos x="53" y="36"/>
                </a:cxn>
                <a:cxn ang="0">
                  <a:pos x="53" y="43"/>
                </a:cxn>
                <a:cxn ang="0">
                  <a:pos x="51" y="50"/>
                </a:cxn>
                <a:cxn ang="0">
                  <a:pos x="49" y="56"/>
                </a:cxn>
                <a:cxn ang="0">
                  <a:pos x="45" y="61"/>
                </a:cxn>
                <a:cxn ang="0">
                  <a:pos x="40" y="65"/>
                </a:cxn>
                <a:cxn ang="0">
                  <a:pos x="34" y="67"/>
                </a:cxn>
                <a:cxn ang="0">
                  <a:pos x="26" y="68"/>
                </a:cxn>
                <a:cxn ang="0">
                  <a:pos x="20" y="68"/>
                </a:cxn>
                <a:cxn ang="0">
                  <a:pos x="16" y="67"/>
                </a:cxn>
                <a:cxn ang="0">
                  <a:pos x="14" y="66"/>
                </a:cxn>
                <a:cxn ang="0">
                  <a:pos x="13" y="63"/>
                </a:cxn>
                <a:cxn ang="0">
                  <a:pos x="12" y="59"/>
                </a:cxn>
                <a:cxn ang="0">
                  <a:pos x="12" y="11"/>
                </a:cxn>
              </a:cxnLst>
              <a:rect l="0" t="0" r="r" b="b"/>
              <a:pathLst>
                <a:path w="65" h="72">
                  <a:moveTo>
                    <a:pt x="2" y="57"/>
                  </a:moveTo>
                  <a:lnTo>
                    <a:pt x="2" y="63"/>
                  </a:lnTo>
                  <a:lnTo>
                    <a:pt x="2" y="68"/>
                  </a:lnTo>
                  <a:lnTo>
                    <a:pt x="0" y="72"/>
                  </a:lnTo>
                  <a:lnTo>
                    <a:pt x="8" y="72"/>
                  </a:lnTo>
                  <a:lnTo>
                    <a:pt x="17" y="72"/>
                  </a:lnTo>
                  <a:lnTo>
                    <a:pt x="26" y="72"/>
                  </a:lnTo>
                  <a:lnTo>
                    <a:pt x="35" y="72"/>
                  </a:lnTo>
                  <a:lnTo>
                    <a:pt x="43" y="69"/>
                  </a:lnTo>
                  <a:lnTo>
                    <a:pt x="51" y="65"/>
                  </a:lnTo>
                  <a:lnTo>
                    <a:pt x="56" y="59"/>
                  </a:lnTo>
                  <a:lnTo>
                    <a:pt x="61" y="53"/>
                  </a:lnTo>
                  <a:lnTo>
                    <a:pt x="64" y="44"/>
                  </a:lnTo>
                  <a:lnTo>
                    <a:pt x="65" y="34"/>
                  </a:lnTo>
                  <a:lnTo>
                    <a:pt x="64" y="25"/>
                  </a:lnTo>
                  <a:lnTo>
                    <a:pt x="61" y="16"/>
                  </a:lnTo>
                  <a:lnTo>
                    <a:pt x="56" y="9"/>
                  </a:lnTo>
                  <a:lnTo>
                    <a:pt x="50" y="4"/>
                  </a:lnTo>
                  <a:lnTo>
                    <a:pt x="42" y="1"/>
                  </a:lnTo>
                  <a:lnTo>
                    <a:pt x="34" y="0"/>
                  </a:lnTo>
                  <a:lnTo>
                    <a:pt x="17" y="0"/>
                  </a:lnTo>
                  <a:lnTo>
                    <a:pt x="0" y="1"/>
                  </a:lnTo>
                  <a:lnTo>
                    <a:pt x="2" y="6"/>
                  </a:lnTo>
                  <a:lnTo>
                    <a:pt x="2" y="11"/>
                  </a:lnTo>
                  <a:lnTo>
                    <a:pt x="2" y="16"/>
                  </a:lnTo>
                  <a:lnTo>
                    <a:pt x="2" y="57"/>
                  </a:lnTo>
                  <a:close/>
                  <a:moveTo>
                    <a:pt x="12" y="11"/>
                  </a:moveTo>
                  <a:lnTo>
                    <a:pt x="12" y="6"/>
                  </a:lnTo>
                  <a:lnTo>
                    <a:pt x="17" y="5"/>
                  </a:lnTo>
                  <a:lnTo>
                    <a:pt x="23" y="5"/>
                  </a:lnTo>
                  <a:lnTo>
                    <a:pt x="31" y="6"/>
                  </a:lnTo>
                  <a:lnTo>
                    <a:pt x="38" y="7"/>
                  </a:lnTo>
                  <a:lnTo>
                    <a:pt x="43" y="11"/>
                  </a:lnTo>
                  <a:lnTo>
                    <a:pt x="48" y="16"/>
                  </a:lnTo>
                  <a:lnTo>
                    <a:pt x="51" y="21"/>
                  </a:lnTo>
                  <a:lnTo>
                    <a:pt x="53" y="28"/>
                  </a:lnTo>
                  <a:lnTo>
                    <a:pt x="53" y="36"/>
                  </a:lnTo>
                  <a:lnTo>
                    <a:pt x="53" y="43"/>
                  </a:lnTo>
                  <a:lnTo>
                    <a:pt x="51" y="50"/>
                  </a:lnTo>
                  <a:lnTo>
                    <a:pt x="49" y="56"/>
                  </a:lnTo>
                  <a:lnTo>
                    <a:pt x="45" y="61"/>
                  </a:lnTo>
                  <a:lnTo>
                    <a:pt x="40" y="65"/>
                  </a:lnTo>
                  <a:lnTo>
                    <a:pt x="34" y="67"/>
                  </a:lnTo>
                  <a:lnTo>
                    <a:pt x="26" y="68"/>
                  </a:lnTo>
                  <a:lnTo>
                    <a:pt x="20" y="68"/>
                  </a:lnTo>
                  <a:lnTo>
                    <a:pt x="16" y="67"/>
                  </a:lnTo>
                  <a:lnTo>
                    <a:pt x="14" y="66"/>
                  </a:lnTo>
                  <a:lnTo>
                    <a:pt x="13" y="63"/>
                  </a:lnTo>
                  <a:lnTo>
                    <a:pt x="12" y="59"/>
                  </a:lnTo>
                  <a:lnTo>
                    <a:pt x="12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8" name="Freeform 34"/>
            <p:cNvSpPr>
              <a:spLocks/>
            </p:cNvSpPr>
            <p:nvPr/>
          </p:nvSpPr>
          <p:spPr bwMode="auto">
            <a:xfrm>
              <a:off x="4926" y="3420"/>
              <a:ext cx="15" cy="71"/>
            </a:xfrm>
            <a:custGeom>
              <a:avLst/>
              <a:gdLst/>
              <a:ahLst/>
              <a:cxnLst>
                <a:cxn ang="0">
                  <a:pos x="3" y="56"/>
                </a:cxn>
                <a:cxn ang="0">
                  <a:pos x="3" y="62"/>
                </a:cxn>
                <a:cxn ang="0">
                  <a:pos x="2" y="67"/>
                </a:cxn>
                <a:cxn ang="0">
                  <a:pos x="0" y="71"/>
                </a:cxn>
                <a:cxn ang="0">
                  <a:pos x="15" y="71"/>
                </a:cxn>
                <a:cxn ang="0">
                  <a:pos x="13" y="67"/>
                </a:cxn>
                <a:cxn ang="0">
                  <a:pos x="13" y="62"/>
                </a:cxn>
                <a:cxn ang="0">
                  <a:pos x="13" y="10"/>
                </a:cxn>
                <a:cxn ang="0">
                  <a:pos x="13" y="5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2" y="5"/>
                </a:cxn>
                <a:cxn ang="0">
                  <a:pos x="3" y="15"/>
                </a:cxn>
                <a:cxn ang="0">
                  <a:pos x="3" y="56"/>
                </a:cxn>
              </a:cxnLst>
              <a:rect l="0" t="0" r="r" b="b"/>
              <a:pathLst>
                <a:path w="15" h="71">
                  <a:moveTo>
                    <a:pt x="3" y="56"/>
                  </a:moveTo>
                  <a:lnTo>
                    <a:pt x="3" y="62"/>
                  </a:lnTo>
                  <a:lnTo>
                    <a:pt x="2" y="67"/>
                  </a:lnTo>
                  <a:lnTo>
                    <a:pt x="0" y="71"/>
                  </a:lnTo>
                  <a:lnTo>
                    <a:pt x="15" y="71"/>
                  </a:lnTo>
                  <a:lnTo>
                    <a:pt x="13" y="67"/>
                  </a:lnTo>
                  <a:lnTo>
                    <a:pt x="13" y="62"/>
                  </a:lnTo>
                  <a:lnTo>
                    <a:pt x="13" y="10"/>
                  </a:lnTo>
                  <a:lnTo>
                    <a:pt x="13" y="5"/>
                  </a:lnTo>
                  <a:lnTo>
                    <a:pt x="15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3" y="15"/>
                  </a:lnTo>
                  <a:lnTo>
                    <a:pt x="3" y="5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9" name="Freeform 35"/>
            <p:cNvSpPr>
              <a:spLocks/>
            </p:cNvSpPr>
            <p:nvPr/>
          </p:nvSpPr>
          <p:spPr bwMode="auto">
            <a:xfrm>
              <a:off x="4958" y="3420"/>
              <a:ext cx="63" cy="71"/>
            </a:xfrm>
            <a:custGeom>
              <a:avLst/>
              <a:gdLst/>
              <a:ahLst/>
              <a:cxnLst>
                <a:cxn ang="0">
                  <a:pos x="13" y="71"/>
                </a:cxn>
                <a:cxn ang="0">
                  <a:pos x="11" y="64"/>
                </a:cxn>
                <a:cxn ang="0">
                  <a:pos x="10" y="57"/>
                </a:cxn>
                <a:cxn ang="0">
                  <a:pos x="10" y="13"/>
                </a:cxn>
                <a:cxn ang="0">
                  <a:pos x="10" y="12"/>
                </a:cxn>
                <a:cxn ang="0">
                  <a:pos x="11" y="12"/>
                </a:cxn>
                <a:cxn ang="0">
                  <a:pos x="11" y="13"/>
                </a:cxn>
                <a:cxn ang="0">
                  <a:pos x="11" y="14"/>
                </a:cxn>
                <a:cxn ang="0">
                  <a:pos x="52" y="71"/>
                </a:cxn>
                <a:cxn ang="0">
                  <a:pos x="60" y="71"/>
                </a:cxn>
                <a:cxn ang="0">
                  <a:pos x="60" y="61"/>
                </a:cxn>
                <a:cxn ang="0">
                  <a:pos x="60" y="17"/>
                </a:cxn>
                <a:cxn ang="0">
                  <a:pos x="60" y="11"/>
                </a:cxn>
                <a:cxn ang="0">
                  <a:pos x="61" y="5"/>
                </a:cxn>
                <a:cxn ang="0">
                  <a:pos x="63" y="0"/>
                </a:cxn>
                <a:cxn ang="0">
                  <a:pos x="51" y="0"/>
                </a:cxn>
                <a:cxn ang="0">
                  <a:pos x="53" y="3"/>
                </a:cxn>
                <a:cxn ang="0">
                  <a:pos x="54" y="8"/>
                </a:cxn>
                <a:cxn ang="0">
                  <a:pos x="54" y="15"/>
                </a:cxn>
                <a:cxn ang="0">
                  <a:pos x="54" y="55"/>
                </a:cxn>
                <a:cxn ang="0">
                  <a:pos x="54" y="55"/>
                </a:cxn>
                <a:cxn ang="0">
                  <a:pos x="53" y="55"/>
                </a:cxn>
                <a:cxn ang="0">
                  <a:pos x="52" y="55"/>
                </a:cxn>
                <a:cxn ang="0">
                  <a:pos x="51" y="54"/>
                </a:cxn>
                <a:cxn ang="0">
                  <a:pos x="51" y="53"/>
                </a:cxn>
                <a:cxn ang="0">
                  <a:pos x="29" y="22"/>
                </a:cxn>
                <a:cxn ang="0">
                  <a:pos x="27" y="18"/>
                </a:cxn>
                <a:cxn ang="0">
                  <a:pos x="20" y="9"/>
                </a:cxn>
                <a:cxn ang="0">
                  <a:pos x="18" y="5"/>
                </a:cxn>
                <a:cxn ang="0">
                  <a:pos x="16" y="2"/>
                </a:cxn>
                <a:cxn ang="0">
                  <a:pos x="15" y="1"/>
                </a:cxn>
                <a:cxn ang="0">
                  <a:pos x="14" y="0"/>
                </a:cxn>
                <a:cxn ang="0">
                  <a:pos x="1" y="0"/>
                </a:cxn>
                <a:cxn ang="0">
                  <a:pos x="2" y="3"/>
                </a:cxn>
                <a:cxn ang="0">
                  <a:pos x="4" y="7"/>
                </a:cxn>
                <a:cxn ang="0">
                  <a:pos x="4" y="11"/>
                </a:cxn>
                <a:cxn ang="0">
                  <a:pos x="4" y="46"/>
                </a:cxn>
                <a:cxn ang="0">
                  <a:pos x="4" y="55"/>
                </a:cxn>
                <a:cxn ang="0">
                  <a:pos x="2" y="64"/>
                </a:cxn>
                <a:cxn ang="0">
                  <a:pos x="0" y="71"/>
                </a:cxn>
                <a:cxn ang="0">
                  <a:pos x="13" y="71"/>
                </a:cxn>
              </a:cxnLst>
              <a:rect l="0" t="0" r="r" b="b"/>
              <a:pathLst>
                <a:path w="63" h="71">
                  <a:moveTo>
                    <a:pt x="13" y="71"/>
                  </a:moveTo>
                  <a:lnTo>
                    <a:pt x="11" y="64"/>
                  </a:lnTo>
                  <a:lnTo>
                    <a:pt x="10" y="57"/>
                  </a:lnTo>
                  <a:lnTo>
                    <a:pt x="10" y="13"/>
                  </a:lnTo>
                  <a:lnTo>
                    <a:pt x="10" y="12"/>
                  </a:lnTo>
                  <a:lnTo>
                    <a:pt x="11" y="12"/>
                  </a:lnTo>
                  <a:lnTo>
                    <a:pt x="11" y="13"/>
                  </a:lnTo>
                  <a:lnTo>
                    <a:pt x="11" y="14"/>
                  </a:lnTo>
                  <a:lnTo>
                    <a:pt x="52" y="71"/>
                  </a:lnTo>
                  <a:lnTo>
                    <a:pt x="60" y="71"/>
                  </a:lnTo>
                  <a:lnTo>
                    <a:pt x="60" y="61"/>
                  </a:lnTo>
                  <a:lnTo>
                    <a:pt x="60" y="17"/>
                  </a:lnTo>
                  <a:lnTo>
                    <a:pt x="60" y="11"/>
                  </a:lnTo>
                  <a:lnTo>
                    <a:pt x="61" y="5"/>
                  </a:lnTo>
                  <a:lnTo>
                    <a:pt x="63" y="0"/>
                  </a:lnTo>
                  <a:lnTo>
                    <a:pt x="51" y="0"/>
                  </a:lnTo>
                  <a:lnTo>
                    <a:pt x="53" y="3"/>
                  </a:lnTo>
                  <a:lnTo>
                    <a:pt x="54" y="8"/>
                  </a:lnTo>
                  <a:lnTo>
                    <a:pt x="54" y="15"/>
                  </a:lnTo>
                  <a:lnTo>
                    <a:pt x="54" y="55"/>
                  </a:lnTo>
                  <a:lnTo>
                    <a:pt x="54" y="55"/>
                  </a:lnTo>
                  <a:lnTo>
                    <a:pt x="53" y="55"/>
                  </a:lnTo>
                  <a:lnTo>
                    <a:pt x="52" y="55"/>
                  </a:lnTo>
                  <a:lnTo>
                    <a:pt x="51" y="54"/>
                  </a:lnTo>
                  <a:lnTo>
                    <a:pt x="51" y="53"/>
                  </a:lnTo>
                  <a:lnTo>
                    <a:pt x="29" y="22"/>
                  </a:lnTo>
                  <a:lnTo>
                    <a:pt x="27" y="18"/>
                  </a:lnTo>
                  <a:lnTo>
                    <a:pt x="20" y="9"/>
                  </a:lnTo>
                  <a:lnTo>
                    <a:pt x="18" y="5"/>
                  </a:lnTo>
                  <a:lnTo>
                    <a:pt x="16" y="2"/>
                  </a:lnTo>
                  <a:lnTo>
                    <a:pt x="15" y="1"/>
                  </a:lnTo>
                  <a:lnTo>
                    <a:pt x="14" y="0"/>
                  </a:lnTo>
                  <a:lnTo>
                    <a:pt x="1" y="0"/>
                  </a:lnTo>
                  <a:lnTo>
                    <a:pt x="2" y="3"/>
                  </a:lnTo>
                  <a:lnTo>
                    <a:pt x="4" y="7"/>
                  </a:lnTo>
                  <a:lnTo>
                    <a:pt x="4" y="11"/>
                  </a:lnTo>
                  <a:lnTo>
                    <a:pt x="4" y="46"/>
                  </a:lnTo>
                  <a:lnTo>
                    <a:pt x="4" y="55"/>
                  </a:lnTo>
                  <a:lnTo>
                    <a:pt x="2" y="64"/>
                  </a:lnTo>
                  <a:lnTo>
                    <a:pt x="0" y="71"/>
                  </a:lnTo>
                  <a:lnTo>
                    <a:pt x="13" y="7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0" name="Freeform 36"/>
            <p:cNvSpPr>
              <a:spLocks/>
            </p:cNvSpPr>
            <p:nvPr/>
          </p:nvSpPr>
          <p:spPr bwMode="auto">
            <a:xfrm>
              <a:off x="5035" y="3419"/>
              <a:ext cx="65" cy="74"/>
            </a:xfrm>
            <a:custGeom>
              <a:avLst/>
              <a:gdLst/>
              <a:ahLst/>
              <a:cxnLst>
                <a:cxn ang="0">
                  <a:pos x="61" y="1"/>
                </a:cxn>
                <a:cxn ang="0">
                  <a:pos x="53" y="0"/>
                </a:cxn>
                <a:cxn ang="0">
                  <a:pos x="45" y="0"/>
                </a:cxn>
                <a:cxn ang="0">
                  <a:pos x="35" y="0"/>
                </a:cxn>
                <a:cxn ang="0">
                  <a:pos x="27" y="2"/>
                </a:cxn>
                <a:cxn ang="0">
                  <a:pos x="20" y="5"/>
                </a:cxn>
                <a:cxn ang="0">
                  <a:pos x="13" y="9"/>
                </a:cxn>
                <a:cxn ang="0">
                  <a:pos x="8" y="14"/>
                </a:cxn>
                <a:cxn ang="0">
                  <a:pos x="4" y="21"/>
                </a:cxn>
                <a:cxn ang="0">
                  <a:pos x="1" y="29"/>
                </a:cxn>
                <a:cxn ang="0">
                  <a:pos x="0" y="38"/>
                </a:cxn>
                <a:cxn ang="0">
                  <a:pos x="1" y="47"/>
                </a:cxn>
                <a:cxn ang="0">
                  <a:pos x="3" y="54"/>
                </a:cxn>
                <a:cxn ang="0">
                  <a:pos x="7" y="61"/>
                </a:cxn>
                <a:cxn ang="0">
                  <a:pos x="11" y="66"/>
                </a:cxn>
                <a:cxn ang="0">
                  <a:pos x="17" y="69"/>
                </a:cxn>
                <a:cxn ang="0">
                  <a:pos x="23" y="72"/>
                </a:cxn>
                <a:cxn ang="0">
                  <a:pos x="31" y="73"/>
                </a:cxn>
                <a:cxn ang="0">
                  <a:pos x="39" y="74"/>
                </a:cxn>
                <a:cxn ang="0">
                  <a:pos x="48" y="74"/>
                </a:cxn>
                <a:cxn ang="0">
                  <a:pos x="56" y="73"/>
                </a:cxn>
                <a:cxn ang="0">
                  <a:pos x="63" y="72"/>
                </a:cxn>
                <a:cxn ang="0">
                  <a:pos x="62" y="63"/>
                </a:cxn>
                <a:cxn ang="0">
                  <a:pos x="62" y="46"/>
                </a:cxn>
                <a:cxn ang="0">
                  <a:pos x="63" y="41"/>
                </a:cxn>
                <a:cxn ang="0">
                  <a:pos x="65" y="37"/>
                </a:cxn>
                <a:cxn ang="0">
                  <a:pos x="50" y="37"/>
                </a:cxn>
                <a:cxn ang="0">
                  <a:pos x="51" y="41"/>
                </a:cxn>
                <a:cxn ang="0">
                  <a:pos x="52" y="46"/>
                </a:cxn>
                <a:cxn ang="0">
                  <a:pos x="52" y="63"/>
                </a:cxn>
                <a:cxn ang="0">
                  <a:pos x="51" y="68"/>
                </a:cxn>
                <a:cxn ang="0">
                  <a:pos x="47" y="69"/>
                </a:cxn>
                <a:cxn ang="0">
                  <a:pos x="43" y="69"/>
                </a:cxn>
                <a:cxn ang="0">
                  <a:pos x="34" y="68"/>
                </a:cxn>
                <a:cxn ang="0">
                  <a:pos x="27" y="66"/>
                </a:cxn>
                <a:cxn ang="0">
                  <a:pos x="22" y="62"/>
                </a:cxn>
                <a:cxn ang="0">
                  <a:pos x="17" y="57"/>
                </a:cxn>
                <a:cxn ang="0">
                  <a:pos x="14" y="51"/>
                </a:cxn>
                <a:cxn ang="0">
                  <a:pos x="12" y="44"/>
                </a:cxn>
                <a:cxn ang="0">
                  <a:pos x="12" y="35"/>
                </a:cxn>
                <a:cxn ang="0">
                  <a:pos x="12" y="28"/>
                </a:cxn>
                <a:cxn ang="0">
                  <a:pos x="14" y="22"/>
                </a:cxn>
                <a:cxn ang="0">
                  <a:pos x="17" y="16"/>
                </a:cxn>
                <a:cxn ang="0">
                  <a:pos x="21" y="11"/>
                </a:cxn>
                <a:cxn ang="0">
                  <a:pos x="26" y="8"/>
                </a:cxn>
                <a:cxn ang="0">
                  <a:pos x="32" y="5"/>
                </a:cxn>
                <a:cxn ang="0">
                  <a:pos x="39" y="4"/>
                </a:cxn>
                <a:cxn ang="0">
                  <a:pos x="47" y="5"/>
                </a:cxn>
                <a:cxn ang="0">
                  <a:pos x="54" y="8"/>
                </a:cxn>
                <a:cxn ang="0">
                  <a:pos x="61" y="13"/>
                </a:cxn>
                <a:cxn ang="0">
                  <a:pos x="61" y="1"/>
                </a:cxn>
              </a:cxnLst>
              <a:rect l="0" t="0" r="r" b="b"/>
              <a:pathLst>
                <a:path w="65" h="74">
                  <a:moveTo>
                    <a:pt x="61" y="1"/>
                  </a:moveTo>
                  <a:lnTo>
                    <a:pt x="53" y="0"/>
                  </a:lnTo>
                  <a:lnTo>
                    <a:pt x="45" y="0"/>
                  </a:lnTo>
                  <a:lnTo>
                    <a:pt x="35" y="0"/>
                  </a:lnTo>
                  <a:lnTo>
                    <a:pt x="27" y="2"/>
                  </a:lnTo>
                  <a:lnTo>
                    <a:pt x="20" y="5"/>
                  </a:lnTo>
                  <a:lnTo>
                    <a:pt x="13" y="9"/>
                  </a:lnTo>
                  <a:lnTo>
                    <a:pt x="8" y="14"/>
                  </a:lnTo>
                  <a:lnTo>
                    <a:pt x="4" y="21"/>
                  </a:lnTo>
                  <a:lnTo>
                    <a:pt x="1" y="29"/>
                  </a:lnTo>
                  <a:lnTo>
                    <a:pt x="0" y="38"/>
                  </a:lnTo>
                  <a:lnTo>
                    <a:pt x="1" y="47"/>
                  </a:lnTo>
                  <a:lnTo>
                    <a:pt x="3" y="54"/>
                  </a:lnTo>
                  <a:lnTo>
                    <a:pt x="7" y="61"/>
                  </a:lnTo>
                  <a:lnTo>
                    <a:pt x="11" y="66"/>
                  </a:lnTo>
                  <a:lnTo>
                    <a:pt x="17" y="69"/>
                  </a:lnTo>
                  <a:lnTo>
                    <a:pt x="23" y="72"/>
                  </a:lnTo>
                  <a:lnTo>
                    <a:pt x="31" y="73"/>
                  </a:lnTo>
                  <a:lnTo>
                    <a:pt x="39" y="74"/>
                  </a:lnTo>
                  <a:lnTo>
                    <a:pt x="48" y="74"/>
                  </a:lnTo>
                  <a:lnTo>
                    <a:pt x="56" y="73"/>
                  </a:lnTo>
                  <a:lnTo>
                    <a:pt x="63" y="72"/>
                  </a:lnTo>
                  <a:lnTo>
                    <a:pt x="62" y="63"/>
                  </a:lnTo>
                  <a:lnTo>
                    <a:pt x="62" y="46"/>
                  </a:lnTo>
                  <a:lnTo>
                    <a:pt x="63" y="41"/>
                  </a:lnTo>
                  <a:lnTo>
                    <a:pt x="65" y="37"/>
                  </a:lnTo>
                  <a:lnTo>
                    <a:pt x="50" y="37"/>
                  </a:lnTo>
                  <a:lnTo>
                    <a:pt x="51" y="41"/>
                  </a:lnTo>
                  <a:lnTo>
                    <a:pt x="52" y="46"/>
                  </a:lnTo>
                  <a:lnTo>
                    <a:pt x="52" y="63"/>
                  </a:lnTo>
                  <a:lnTo>
                    <a:pt x="51" y="68"/>
                  </a:lnTo>
                  <a:lnTo>
                    <a:pt x="47" y="69"/>
                  </a:lnTo>
                  <a:lnTo>
                    <a:pt x="43" y="69"/>
                  </a:lnTo>
                  <a:lnTo>
                    <a:pt x="34" y="68"/>
                  </a:lnTo>
                  <a:lnTo>
                    <a:pt x="27" y="66"/>
                  </a:lnTo>
                  <a:lnTo>
                    <a:pt x="22" y="62"/>
                  </a:lnTo>
                  <a:lnTo>
                    <a:pt x="17" y="57"/>
                  </a:lnTo>
                  <a:lnTo>
                    <a:pt x="14" y="51"/>
                  </a:lnTo>
                  <a:lnTo>
                    <a:pt x="12" y="44"/>
                  </a:lnTo>
                  <a:lnTo>
                    <a:pt x="12" y="35"/>
                  </a:lnTo>
                  <a:lnTo>
                    <a:pt x="12" y="28"/>
                  </a:lnTo>
                  <a:lnTo>
                    <a:pt x="14" y="22"/>
                  </a:lnTo>
                  <a:lnTo>
                    <a:pt x="17" y="16"/>
                  </a:lnTo>
                  <a:lnTo>
                    <a:pt x="21" y="11"/>
                  </a:lnTo>
                  <a:lnTo>
                    <a:pt x="26" y="8"/>
                  </a:lnTo>
                  <a:lnTo>
                    <a:pt x="32" y="5"/>
                  </a:lnTo>
                  <a:lnTo>
                    <a:pt x="39" y="4"/>
                  </a:lnTo>
                  <a:lnTo>
                    <a:pt x="47" y="5"/>
                  </a:lnTo>
                  <a:lnTo>
                    <a:pt x="54" y="8"/>
                  </a:lnTo>
                  <a:lnTo>
                    <a:pt x="61" y="13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akeside.jpg"/>
          <p:cNvPicPr>
            <a:picLocks noChangeAspect="1"/>
          </p:cNvPicPr>
          <p:nvPr/>
        </p:nvPicPr>
        <p:blipFill>
          <a:blip r:embed="rId2"/>
          <a:srcRect b="3199"/>
          <a:stretch>
            <a:fillRect/>
          </a:stretch>
        </p:blipFill>
        <p:spPr>
          <a:xfrm>
            <a:off x="0" y="620688"/>
            <a:ext cx="9144000" cy="62373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Millennium Madejski Hotel Reading 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819900"/>
            <a:ext cx="9144000" cy="76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15200" y="6249600"/>
            <a:ext cx="1828800" cy="381600"/>
          </a:xfrm>
          <a:prstGeom prst="rect">
            <a:avLst/>
          </a:prstGeom>
          <a:solidFill>
            <a:srgbClr val="A68462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400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Cilantro Restaurant</a:t>
            </a:r>
            <a:endParaRPr lang="en-GB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e Cafe (Breakfast).jpg"/>
          <p:cNvPicPr>
            <a:picLocks noChangeAspect="1"/>
          </p:cNvPicPr>
          <p:nvPr/>
        </p:nvPicPr>
        <p:blipFill>
          <a:blip r:embed="rId2"/>
          <a:srcRect b="4317"/>
          <a:stretch>
            <a:fillRect/>
          </a:stretch>
        </p:blipFill>
        <p:spPr>
          <a:xfrm>
            <a:off x="0" y="692696"/>
            <a:ext cx="9144000" cy="61653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Millennium Madejski Hotel Reading 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819900"/>
            <a:ext cx="9144000" cy="76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15200" y="6249600"/>
            <a:ext cx="1828800" cy="381600"/>
          </a:xfrm>
          <a:prstGeom prst="rect">
            <a:avLst/>
          </a:prstGeom>
          <a:solidFill>
            <a:srgbClr val="A68462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400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Le Café Restaurant</a:t>
            </a:r>
            <a:endParaRPr lang="en-GB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BBEY&amp;KENDRICK.jpg"/>
          <p:cNvPicPr>
            <a:picLocks noChangeAspect="1"/>
          </p:cNvPicPr>
          <p:nvPr/>
        </p:nvPicPr>
        <p:blipFill>
          <a:blip r:embed="rId2"/>
          <a:srcRect l="15351" r="35825" b="6044"/>
          <a:stretch>
            <a:fillRect/>
          </a:stretch>
        </p:blipFill>
        <p:spPr>
          <a:xfrm>
            <a:off x="4283968" y="620688"/>
            <a:ext cx="4860032" cy="62373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819900"/>
            <a:ext cx="9144000" cy="76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2351603"/>
            <a:ext cx="4038600" cy="2641402"/>
          </a:xfrm>
          <a:prstGeom prst="roundRect">
            <a:avLst>
              <a:gd name="adj" fmla="val 2222"/>
            </a:avLst>
          </a:prstGeom>
          <a:noFill/>
        </p:spPr>
        <p:txBody>
          <a:bodyPr wrap="square" numCol="1" rtlCol="0">
            <a:spAutoFit/>
          </a:bodyPr>
          <a:lstStyle/>
          <a:p>
            <a:pPr fontAlgn="t">
              <a:buSzPts val="1800"/>
            </a:pPr>
            <a:r>
              <a:rPr lang="en-GB" dirty="0" smtClean="0">
                <a:solidFill>
                  <a:srgbClr val="A68462"/>
                </a:solidFill>
                <a:latin typeface="Times New Roman" pitchFamily="18" charset="0"/>
                <a:cs typeface="Times New Roman" pitchFamily="18" charset="0"/>
              </a:rPr>
              <a:t>Overview of facilities</a:t>
            </a:r>
          </a:p>
          <a:p>
            <a:pPr fontAlgn="t">
              <a:buSzPts val="1800"/>
            </a:pPr>
            <a:r>
              <a:rPr lang="en-GB" dirty="0" smtClean="0">
                <a:solidFill>
                  <a:srgbClr val="A6846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fontAlgn="t">
              <a:buClr>
                <a:srgbClr val="666666"/>
              </a:buClr>
              <a:buSzPct val="100000"/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Facilities for up to 500 delegates theatre style</a:t>
            </a:r>
          </a:p>
          <a:p>
            <a:pPr fontAlgn="t">
              <a:buClr>
                <a:srgbClr val="666666"/>
              </a:buClr>
              <a:buSzPct val="100000"/>
            </a:pPr>
            <a:endParaRPr lang="en-GB" sz="1600" dirty="0" smtClean="0">
              <a:solidFill>
                <a:srgbClr val="666666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t">
              <a:buClr>
                <a:srgbClr val="666666"/>
              </a:buClr>
              <a:buSzPct val="100000"/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42 meeting room throughout the complex</a:t>
            </a:r>
          </a:p>
          <a:p>
            <a:pPr fontAlgn="t">
              <a:buClr>
                <a:srgbClr val="666666"/>
              </a:buClr>
              <a:buSzPct val="100000"/>
            </a:pPr>
            <a:endParaRPr lang="en-GB" sz="1600" dirty="0" smtClean="0">
              <a:solidFill>
                <a:srgbClr val="6666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85725" indent="-85725" fontAlgn="t">
              <a:buClr>
                <a:srgbClr val="666666"/>
              </a:buClr>
              <a:buSzPct val="100000"/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Flexible meeting room set-up options available whether it is a boardroom for 2 or cabaret for up to 360 delegates</a:t>
            </a:r>
          </a:p>
          <a:p>
            <a:pPr lvl="1" fontAlgn="t">
              <a:buClr>
                <a:srgbClr val="A68462"/>
              </a:buClr>
              <a:buSzPct val="100000"/>
              <a:buFont typeface="Arial" pitchFamily="34" charset="0"/>
              <a:buChar char="•"/>
            </a:pPr>
            <a:endParaRPr lang="en-GB" sz="1600" dirty="0" smtClean="0">
              <a:solidFill>
                <a:srgbClr val="6666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914400"/>
            <a:ext cx="4038600" cy="1323439"/>
          </a:xfrm>
          <a:prstGeom prst="roundRect">
            <a:avLst>
              <a:gd name="adj" fmla="val 3756"/>
            </a:avLst>
          </a:prstGeom>
          <a:solidFill>
            <a:srgbClr val="EDE3D8"/>
          </a:solidFill>
        </p:spPr>
        <p:txBody>
          <a:bodyPr wrap="square" numCol="1" rtlCol="0">
            <a:spAutoFit/>
          </a:bodyPr>
          <a:lstStyle/>
          <a:p>
            <a:pPr algn="just" fontAlgn="t">
              <a:buSzPts val="1800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The Millennium Madejski Hotel is fully integrated with the Royal Berkshire Conference Centre (RBCC) and  Madejski Stadium offering modern flexible meeting and event space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Millennium Madejski Hotel Reading | </a:t>
            </a:r>
            <a:r>
              <a:rPr lang="en-GB" dirty="0" smtClean="0">
                <a:solidFill>
                  <a:srgbClr val="A68462"/>
                </a:solidFill>
                <a:latin typeface="Times New Roman" pitchFamily="18" charset="0"/>
                <a:cs typeface="Times New Roman" pitchFamily="18" charset="0"/>
              </a:rPr>
              <a:t>Meetings &amp; Events </a:t>
            </a:r>
            <a:endParaRPr lang="en-GB" dirty="0">
              <a:solidFill>
                <a:srgbClr val="A6846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819900"/>
            <a:ext cx="9144000" cy="76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Millennium Madejski Hotel Reading &amp; Royal Berkshire Conference Centre | </a:t>
            </a:r>
            <a:r>
              <a:rPr lang="en-GB" dirty="0" smtClean="0">
                <a:solidFill>
                  <a:srgbClr val="A68462"/>
                </a:solidFill>
                <a:latin typeface="Times New Roman" pitchFamily="18" charset="0"/>
                <a:cs typeface="Times New Roman" pitchFamily="18" charset="0"/>
              </a:rPr>
              <a:t>Capacity Chart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49681"/>
              </p:ext>
            </p:extLst>
          </p:nvPr>
        </p:nvGraphicFramePr>
        <p:xfrm>
          <a:off x="1" y="692697"/>
          <a:ext cx="9143999" cy="3456387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778523"/>
                <a:gridCol w="910612"/>
                <a:gridCol w="1139505"/>
                <a:gridCol w="1214638"/>
                <a:gridCol w="1087158"/>
                <a:gridCol w="956111"/>
                <a:gridCol w="1057452"/>
              </a:tblGrid>
              <a:tr h="384043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A6846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Theatre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A6846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Classroom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A6846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Boardroom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A6846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Reception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A6846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Banquet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A6846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U Shape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A68462"/>
                    </a:solidFill>
                  </a:tcPr>
                </a:tc>
              </a:tr>
              <a:tr h="384043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Madejski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-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-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14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-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-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-</a:t>
                      </a:r>
                      <a:endParaRPr lang="en-GB" sz="1400" dirty="0" smtClean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4043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Kendrick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30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12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13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smtClean="0"/>
                        <a:t>-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smtClean="0"/>
                        <a:t>-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16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4043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Abbey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30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12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13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smtClean="0"/>
                        <a:t>-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-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16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4043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Kendrick &amp; Abbey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66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36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24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80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-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30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4043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*Princess Suite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500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smtClean="0"/>
                        <a:t>-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-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600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400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-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4043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*Royals,</a:t>
                      </a:r>
                      <a:r>
                        <a:rPr lang="en-GB" sz="1400" baseline="0" dirty="0" smtClean="0"/>
                        <a:t> 1871 Suite &amp; Premier Suite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100 +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smtClean="0"/>
                        <a:t>-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30 +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150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100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40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4043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*</a:t>
                      </a:r>
                      <a:r>
                        <a:rPr lang="en-GB" sz="1400" baseline="0" dirty="0" smtClean="0"/>
                        <a:t>Loddon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70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smtClean="0"/>
                        <a:t>-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25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90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70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20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4043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*Executive Boxes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-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-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10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-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10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-</a:t>
                      </a:r>
                      <a:endParaRPr lang="en-GB" sz="1400" dirty="0">
                        <a:solidFill>
                          <a:srgbClr val="A6846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6269" y="4419600"/>
            <a:ext cx="5137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A68462"/>
                </a:solidFill>
              </a:rPr>
              <a:t>* </a:t>
            </a:r>
            <a:r>
              <a:rPr lang="en-GB" sz="1400" dirty="0" smtClean="0">
                <a:solidFill>
                  <a:srgbClr val="A68462"/>
                </a:solidFill>
                <a:latin typeface="Times New Roman" pitchFamily="18" charset="0"/>
                <a:cs typeface="Times New Roman" pitchFamily="18" charset="0"/>
              </a:rPr>
              <a:t>Denotes meeting rooms within the RBCC</a:t>
            </a:r>
            <a:endParaRPr lang="en-GB" sz="1400" dirty="0">
              <a:solidFill>
                <a:srgbClr val="A6846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dejski_439- NEW.jpg"/>
          <p:cNvPicPr>
            <a:picLocks noChangeAspect="1"/>
          </p:cNvPicPr>
          <p:nvPr/>
        </p:nvPicPr>
        <p:blipFill>
          <a:blip r:embed="rId2"/>
          <a:srcRect b="3200"/>
          <a:stretch>
            <a:fillRect/>
          </a:stretch>
        </p:blipFill>
        <p:spPr>
          <a:xfrm>
            <a:off x="0" y="620688"/>
            <a:ext cx="9144000" cy="62373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819900"/>
            <a:ext cx="9144000" cy="76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Millennium Madejski Hotel Reading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64288" y="6249600"/>
            <a:ext cx="1979712" cy="381600"/>
          </a:xfrm>
          <a:prstGeom prst="rect">
            <a:avLst/>
          </a:prstGeom>
          <a:solidFill>
            <a:srgbClr val="A68462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400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Madejski Suite</a:t>
            </a:r>
            <a:endParaRPr lang="en-GB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G:\Sales Manager\Gerry\Photos\RBCC Photos &amp; Logos\ASIPrinces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2088"/>
            <a:ext cx="9144000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52120" y="6165304"/>
            <a:ext cx="3124200" cy="457200"/>
          </a:xfrm>
          <a:prstGeom prst="rect">
            <a:avLst/>
          </a:prstGeom>
          <a:solidFill>
            <a:srgbClr val="A68462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400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The Princess Suite</a:t>
            </a:r>
          </a:p>
          <a:p>
            <a:pPr lvl="0" algn="ctr"/>
            <a:r>
              <a:rPr lang="en-GB" sz="1400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Royal Berkshire Conference Centre</a:t>
            </a:r>
            <a:endParaRPr lang="en-GB" sz="1400" i="1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792088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Royal Berkshire Conference Centre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686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134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819900"/>
            <a:ext cx="9144000" cy="76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Royal Berkshire Conference Centre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19800" y="6249600"/>
            <a:ext cx="3124200" cy="457200"/>
          </a:xfrm>
          <a:prstGeom prst="rect">
            <a:avLst/>
          </a:prstGeom>
          <a:solidFill>
            <a:srgbClr val="A68462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400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Premier Lounge </a:t>
            </a:r>
          </a:p>
          <a:p>
            <a:pPr lvl="0" algn="ctr"/>
            <a:r>
              <a:rPr lang="en-GB" sz="1400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Royal Berkshire Conference Centre</a:t>
            </a:r>
            <a:endParaRPr lang="en-GB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6"/>
          <p:cNvSpPr txBox="1">
            <a:spLocks noChangeArrowheads="1"/>
          </p:cNvSpPr>
          <p:nvPr/>
        </p:nvSpPr>
        <p:spPr bwMode="auto">
          <a:xfrm>
            <a:off x="0" y="2997200"/>
            <a:ext cx="91440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9600" b="1">
                <a:solidFill>
                  <a:schemeClr val="bg1"/>
                </a:solidFill>
              </a:rPr>
              <a:t>Questions?</a:t>
            </a:r>
            <a:endParaRPr lang="en-US" sz="9600" b="1">
              <a:solidFill>
                <a:schemeClr val="bg1"/>
              </a:solidFill>
            </a:endParaRPr>
          </a:p>
        </p:txBody>
      </p:sp>
      <p:pic>
        <p:nvPicPr>
          <p:cNvPr id="27651" name="Picture 6" descr="stadium by n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7697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781800"/>
            <a:ext cx="9144000" cy="76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Business Direct 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2133600"/>
            <a:ext cx="4419600" cy="3884414"/>
          </a:xfrm>
          <a:prstGeom prst="roundRect">
            <a:avLst>
              <a:gd name="adj" fmla="val 2222"/>
            </a:avLst>
          </a:prstGeom>
          <a:noFill/>
        </p:spPr>
        <p:txBody>
          <a:bodyPr wrap="square" numCol="1" rtlCol="0">
            <a:spAutoFit/>
          </a:bodyPr>
          <a:lstStyle/>
          <a:p>
            <a:pPr algn="just" fontAlgn="t">
              <a:buSzPts val="1800"/>
            </a:pPr>
            <a:r>
              <a:rPr lang="en-GB" dirty="0" smtClean="0">
                <a:solidFill>
                  <a:srgbClr val="A68462"/>
                </a:solidFill>
                <a:latin typeface="Times New Roman" pitchFamily="18" charset="0"/>
                <a:cs typeface="Times New Roman" pitchFamily="18" charset="0"/>
              </a:rPr>
              <a:t>As a member of Business Direct you are entitled to the following: </a:t>
            </a:r>
          </a:p>
          <a:p>
            <a:pPr algn="just" fontAlgn="t">
              <a:buSzPts val="1800"/>
            </a:pPr>
            <a:endParaRPr lang="en-GB" sz="1600" b="1" dirty="0" smtClean="0">
              <a:solidFill>
                <a:srgbClr val="A6846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Clr>
                <a:srgbClr val="A68462"/>
              </a:buClr>
              <a:buSzPts val="1800"/>
              <a:buFont typeface="Arial" pitchFamily="34" charset="0"/>
              <a:buChar char="•"/>
            </a:pPr>
            <a:r>
              <a:rPr lang="en-GB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10 - 15% off our ‘Best Available’ room rates</a:t>
            </a:r>
            <a:endParaRPr lang="en-GB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Clr>
                <a:srgbClr val="A68462"/>
              </a:buClr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Partner stays for free (on a room only basis)</a:t>
            </a:r>
          </a:p>
          <a:p>
            <a:pPr lvl="0" algn="just">
              <a:buClr>
                <a:srgbClr val="A68462"/>
              </a:buClr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Complimentary newspaper</a:t>
            </a:r>
          </a:p>
          <a:p>
            <a:pPr lvl="0" algn="just">
              <a:buClr>
                <a:srgbClr val="A68462"/>
              </a:buClr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Monthly newsletter with exclusive special offers</a:t>
            </a:r>
          </a:p>
          <a:p>
            <a:pPr lvl="0" algn="just">
              <a:buClr>
                <a:srgbClr val="A68462"/>
              </a:buClr>
            </a:pP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and competitions</a:t>
            </a:r>
          </a:p>
          <a:p>
            <a:pPr lvl="0" algn="just">
              <a:buClr>
                <a:srgbClr val="A68462"/>
              </a:buClr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Membership to our M&amp;C Loyalty Club where</a:t>
            </a:r>
          </a:p>
          <a:p>
            <a:pPr lvl="0" algn="just">
              <a:buClr>
                <a:srgbClr val="A68462"/>
              </a:buClr>
            </a:pP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you can earn points towards complimentary stays</a:t>
            </a:r>
          </a:p>
          <a:p>
            <a:pPr lvl="0" algn="just">
              <a:buClr>
                <a:srgbClr val="A68462"/>
              </a:buClr>
            </a:pP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and lifestyle rewards.   </a:t>
            </a:r>
          </a:p>
          <a:p>
            <a:pPr lvl="0">
              <a:buClr>
                <a:srgbClr val="A68462"/>
              </a:buClr>
              <a:buFont typeface="Arial" pitchFamily="34" charset="0"/>
              <a:buChar char="•"/>
            </a:pPr>
            <a:endParaRPr lang="en-GB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Clr>
                <a:srgbClr val="A68462"/>
              </a:buClr>
            </a:pP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 sign up visit:   </a:t>
            </a: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www.millenniumhotels.co.uk/businessdirect</a:t>
            </a: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>
              <a:buClr>
                <a:srgbClr val="A68462"/>
              </a:buClr>
            </a:pP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914400"/>
            <a:ext cx="4343400" cy="830997"/>
          </a:xfrm>
          <a:prstGeom prst="roundRect">
            <a:avLst>
              <a:gd name="adj" fmla="val 1346"/>
            </a:avLst>
          </a:prstGeom>
          <a:solidFill>
            <a:srgbClr val="EDE3D8"/>
          </a:solidFill>
        </p:spPr>
        <p:txBody>
          <a:bodyPr wrap="square" numCol="1" rtlCol="0">
            <a:spAutoFit/>
          </a:bodyPr>
          <a:lstStyle/>
          <a:p>
            <a:pPr fontAlgn="t">
              <a:buSzPts val="1800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Business Direct is a programme designed  to offer special rates for companies with less than 50 room nights at any Millennium or Copthorne hotel</a:t>
            </a:r>
          </a:p>
        </p:txBody>
      </p:sp>
      <p:pic>
        <p:nvPicPr>
          <p:cNvPr id="7" name="Picture 6" descr="Businessma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771" y="685800"/>
            <a:ext cx="4112229" cy="617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781800"/>
            <a:ext cx="9144000" cy="76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Conference Club 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2133600"/>
            <a:ext cx="4419600" cy="2890004"/>
          </a:xfrm>
          <a:prstGeom prst="roundRect">
            <a:avLst>
              <a:gd name="adj" fmla="val 2222"/>
            </a:avLst>
          </a:prstGeom>
          <a:noFill/>
        </p:spPr>
        <p:txBody>
          <a:bodyPr wrap="square" numCol="1" rtlCol="0">
            <a:spAutoFit/>
          </a:bodyPr>
          <a:lstStyle/>
          <a:p>
            <a:pPr fontAlgn="t">
              <a:buSzPts val="1800"/>
            </a:pPr>
            <a:r>
              <a:rPr lang="en-GB" dirty="0" smtClean="0">
                <a:solidFill>
                  <a:srgbClr val="A68462"/>
                </a:solidFill>
                <a:latin typeface="Times New Roman" pitchFamily="18" charset="0"/>
                <a:cs typeface="Times New Roman" pitchFamily="18" charset="0"/>
              </a:rPr>
              <a:t>Programme Overview </a:t>
            </a:r>
          </a:p>
          <a:p>
            <a:pPr fontAlgn="t">
              <a:buSzPts val="1800"/>
            </a:pPr>
            <a:endParaRPr lang="en-GB" dirty="0" smtClean="0">
              <a:solidFill>
                <a:srgbClr val="A68462"/>
              </a:solidFill>
              <a:latin typeface="Times New Roman" pitchFamily="18" charset="0"/>
              <a:cs typeface="Times New Roman" pitchFamily="18" charset="0"/>
            </a:endParaRPr>
          </a:p>
          <a:p>
            <a:pPr marL="85725" indent="-85725" fontAlgn="t">
              <a:buClr>
                <a:srgbClr val="A68462"/>
              </a:buClr>
              <a:buSzPct val="100000"/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Earn 1 point  for every £100 worth of Meetings &amp; Events business booked </a:t>
            </a:r>
          </a:p>
          <a:p>
            <a:pPr marL="85725" indent="-85725" fontAlgn="t">
              <a:buClr>
                <a:srgbClr val="A68462"/>
              </a:buClr>
              <a:buSzPct val="100000"/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Each point is worth £2 of Millennium &amp; Copthorne Hotel vouchers or £1 worth of Marks &amp; Spencer vouchers</a:t>
            </a:r>
          </a:p>
          <a:p>
            <a:pPr marL="85725" indent="-85725" fontAlgn="t">
              <a:buClr>
                <a:srgbClr val="A68462"/>
              </a:buClr>
              <a:buSzPct val="100000"/>
            </a:pPr>
            <a:endParaRPr lang="en-GB" sz="1600" dirty="0" smtClean="0">
              <a:solidFill>
                <a:srgbClr val="6666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85725" indent="-85725" fontAlgn="t">
              <a:buClr>
                <a:srgbClr val="A68462"/>
              </a:buClr>
              <a:buSzPct val="100000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 To sign up visit: </a:t>
            </a: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www.millenniumhotels.co.uk/conferenceclub</a:t>
            </a: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85725" indent="-85725" fontAlgn="t">
              <a:buClr>
                <a:srgbClr val="A68462"/>
              </a:buClr>
              <a:buSzPct val="100000"/>
              <a:buFont typeface="Arial" pitchFamily="34" charset="0"/>
              <a:buChar char="•"/>
            </a:pPr>
            <a:endParaRPr lang="en-GB" sz="1600" dirty="0" smtClean="0">
              <a:solidFill>
                <a:srgbClr val="6666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914400"/>
            <a:ext cx="4343400" cy="1077218"/>
          </a:xfrm>
          <a:prstGeom prst="roundRect">
            <a:avLst>
              <a:gd name="adj" fmla="val 1346"/>
            </a:avLst>
          </a:prstGeom>
          <a:solidFill>
            <a:srgbClr val="EDE3D8"/>
          </a:solidFill>
        </p:spPr>
        <p:txBody>
          <a:bodyPr wrap="square" numCol="1" rtlCol="0">
            <a:spAutoFit/>
          </a:bodyPr>
          <a:lstStyle/>
          <a:p>
            <a:pPr algn="just" fontAlgn="t">
              <a:buSzPts val="1800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Conference Club is our rewards programme created especially for meetings and conferences agents, we believe you deserve more than just a ‘thank you’. </a:t>
            </a:r>
          </a:p>
        </p:txBody>
      </p:sp>
      <p:pic>
        <p:nvPicPr>
          <p:cNvPr id="8" name="Picture 7" descr="Service Staff - Banquet_ASSG0408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685800"/>
            <a:ext cx="4038600" cy="6073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" t="9603" r="3507" b="14845"/>
          <a:stretch/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A684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Millennium Madejski Hotel Reading 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908720"/>
            <a:ext cx="6435824" cy="1584841"/>
          </a:xfrm>
          <a:prstGeom prst="roundRect">
            <a:avLst>
              <a:gd name="adj" fmla="val 2222"/>
            </a:avLst>
          </a:prstGeom>
          <a:solidFill>
            <a:srgbClr val="EDE3D8">
              <a:alpha val="81000"/>
            </a:srgbClr>
          </a:solidFill>
        </p:spPr>
        <p:txBody>
          <a:bodyPr wrap="square" numCol="1" spcCol="180000" rtlCol="0">
            <a:spAutoFit/>
          </a:bodyPr>
          <a:lstStyle/>
          <a:p>
            <a:pPr marL="285750" indent="-285750" algn="just" fontAlgn="t">
              <a:buClr>
                <a:srgbClr val="A68462"/>
              </a:buClr>
              <a:buSzPts val="1800"/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42 meeting rooms (including the Royal </a:t>
            </a: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Berkshire Conference </a:t>
            </a: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Centre)</a:t>
            </a:r>
          </a:p>
          <a:p>
            <a:pPr marL="285750" indent="-285750" algn="just" fontAlgn="t">
              <a:buClr>
                <a:srgbClr val="A68462"/>
              </a:buClr>
              <a:buSzPts val="1800"/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32 pitch facing meeting rooms</a:t>
            </a:r>
          </a:p>
          <a:p>
            <a:pPr marL="285750" indent="-285750" algn="just" fontAlgn="t">
              <a:buClr>
                <a:srgbClr val="A68462"/>
              </a:buClr>
              <a:buSzPts val="1800"/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Plasma screens in 39 meetings rooms</a:t>
            </a:r>
          </a:p>
          <a:p>
            <a:pPr marL="285750" indent="-285750" algn="just" fontAlgn="t">
              <a:buClr>
                <a:srgbClr val="A68462"/>
              </a:buClr>
              <a:buSzPts val="1800"/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Free parking for over 1000 cars, coaches or articulated vehicles</a:t>
            </a:r>
          </a:p>
          <a:p>
            <a:pPr marL="285750" indent="-285750" algn="just" fontAlgn="t">
              <a:buClr>
                <a:srgbClr val="A68462"/>
              </a:buClr>
              <a:buSzPts val="1800"/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Complimentary Wi-Fi throughout the complex for everyone</a:t>
            </a:r>
            <a:endParaRPr lang="en-GB" sz="1600" dirty="0">
              <a:solidFill>
                <a:srgbClr val="6666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fontAlgn="t">
              <a:buClr>
                <a:srgbClr val="A68462"/>
              </a:buClr>
              <a:buSzPts val="1800"/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Frequent bus service to local business parks, town centre and rail station</a:t>
            </a:r>
            <a:endParaRPr lang="en-GB" sz="1600" dirty="0">
              <a:solidFill>
                <a:srgbClr val="666666"/>
              </a:solidFill>
            </a:endParaRPr>
          </a:p>
        </p:txBody>
      </p:sp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2599406" y="2641303"/>
            <a:ext cx="3346944" cy="2261193"/>
            <a:chOff x="4163" y="2569"/>
            <a:chExt cx="1418" cy="958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4163" y="2569"/>
              <a:ext cx="1418" cy="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4163" y="2569"/>
              <a:ext cx="1413" cy="95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4741" y="2571"/>
              <a:ext cx="256" cy="357"/>
            </a:xfrm>
            <a:custGeom>
              <a:avLst/>
              <a:gdLst/>
              <a:ahLst/>
              <a:cxnLst>
                <a:cxn ang="0">
                  <a:pos x="110" y="130"/>
                </a:cxn>
                <a:cxn ang="0">
                  <a:pos x="146" y="130"/>
                </a:cxn>
                <a:cxn ang="0">
                  <a:pos x="146" y="357"/>
                </a:cxn>
                <a:cxn ang="0">
                  <a:pos x="110" y="357"/>
                </a:cxn>
                <a:cxn ang="0">
                  <a:pos x="110" y="130"/>
                </a:cxn>
                <a:cxn ang="0">
                  <a:pos x="0" y="0"/>
                </a:cxn>
                <a:cxn ang="0">
                  <a:pos x="36" y="0"/>
                </a:cxn>
                <a:cxn ang="0">
                  <a:pos x="36" y="357"/>
                </a:cxn>
                <a:cxn ang="0">
                  <a:pos x="0" y="357"/>
                </a:cxn>
                <a:cxn ang="0">
                  <a:pos x="0" y="0"/>
                </a:cxn>
                <a:cxn ang="0">
                  <a:pos x="219" y="0"/>
                </a:cxn>
                <a:cxn ang="0">
                  <a:pos x="256" y="0"/>
                </a:cxn>
                <a:cxn ang="0">
                  <a:pos x="256" y="357"/>
                </a:cxn>
                <a:cxn ang="0">
                  <a:pos x="219" y="357"/>
                </a:cxn>
                <a:cxn ang="0">
                  <a:pos x="219" y="0"/>
                </a:cxn>
                <a:cxn ang="0">
                  <a:pos x="164" y="70"/>
                </a:cxn>
                <a:cxn ang="0">
                  <a:pos x="201" y="70"/>
                </a:cxn>
                <a:cxn ang="0">
                  <a:pos x="201" y="357"/>
                </a:cxn>
                <a:cxn ang="0">
                  <a:pos x="164" y="357"/>
                </a:cxn>
                <a:cxn ang="0">
                  <a:pos x="164" y="70"/>
                </a:cxn>
                <a:cxn ang="0">
                  <a:pos x="55" y="70"/>
                </a:cxn>
                <a:cxn ang="0">
                  <a:pos x="91" y="70"/>
                </a:cxn>
                <a:cxn ang="0">
                  <a:pos x="91" y="357"/>
                </a:cxn>
                <a:cxn ang="0">
                  <a:pos x="55" y="357"/>
                </a:cxn>
                <a:cxn ang="0">
                  <a:pos x="55" y="70"/>
                </a:cxn>
              </a:cxnLst>
              <a:rect l="0" t="0" r="r" b="b"/>
              <a:pathLst>
                <a:path w="256" h="357">
                  <a:moveTo>
                    <a:pt x="110" y="130"/>
                  </a:moveTo>
                  <a:lnTo>
                    <a:pt x="146" y="130"/>
                  </a:lnTo>
                  <a:lnTo>
                    <a:pt x="146" y="357"/>
                  </a:lnTo>
                  <a:lnTo>
                    <a:pt x="110" y="357"/>
                  </a:lnTo>
                  <a:lnTo>
                    <a:pt x="110" y="130"/>
                  </a:lnTo>
                  <a:close/>
                  <a:moveTo>
                    <a:pt x="0" y="0"/>
                  </a:moveTo>
                  <a:lnTo>
                    <a:pt x="36" y="0"/>
                  </a:lnTo>
                  <a:lnTo>
                    <a:pt x="36" y="357"/>
                  </a:lnTo>
                  <a:lnTo>
                    <a:pt x="0" y="357"/>
                  </a:lnTo>
                  <a:lnTo>
                    <a:pt x="0" y="0"/>
                  </a:lnTo>
                  <a:close/>
                  <a:moveTo>
                    <a:pt x="219" y="0"/>
                  </a:moveTo>
                  <a:lnTo>
                    <a:pt x="256" y="0"/>
                  </a:lnTo>
                  <a:lnTo>
                    <a:pt x="256" y="357"/>
                  </a:lnTo>
                  <a:lnTo>
                    <a:pt x="219" y="357"/>
                  </a:lnTo>
                  <a:lnTo>
                    <a:pt x="219" y="0"/>
                  </a:lnTo>
                  <a:close/>
                  <a:moveTo>
                    <a:pt x="164" y="70"/>
                  </a:moveTo>
                  <a:lnTo>
                    <a:pt x="201" y="70"/>
                  </a:lnTo>
                  <a:lnTo>
                    <a:pt x="201" y="357"/>
                  </a:lnTo>
                  <a:lnTo>
                    <a:pt x="164" y="357"/>
                  </a:lnTo>
                  <a:lnTo>
                    <a:pt x="164" y="70"/>
                  </a:lnTo>
                  <a:close/>
                  <a:moveTo>
                    <a:pt x="55" y="70"/>
                  </a:moveTo>
                  <a:lnTo>
                    <a:pt x="91" y="70"/>
                  </a:lnTo>
                  <a:lnTo>
                    <a:pt x="91" y="357"/>
                  </a:lnTo>
                  <a:lnTo>
                    <a:pt x="55" y="357"/>
                  </a:lnTo>
                  <a:lnTo>
                    <a:pt x="55" y="70"/>
                  </a:lnTo>
                  <a:close/>
                </a:path>
              </a:pathLst>
            </a:custGeom>
            <a:solidFill>
              <a:srgbClr val="D4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4243" y="3023"/>
              <a:ext cx="154" cy="144"/>
            </a:xfrm>
            <a:custGeom>
              <a:avLst/>
              <a:gdLst/>
              <a:ahLst/>
              <a:cxnLst>
                <a:cxn ang="0">
                  <a:pos x="123" y="1"/>
                </a:cxn>
                <a:cxn ang="0">
                  <a:pos x="119" y="6"/>
                </a:cxn>
                <a:cxn ang="0">
                  <a:pos x="79" y="102"/>
                </a:cxn>
                <a:cxn ang="0">
                  <a:pos x="78" y="105"/>
                </a:cxn>
                <a:cxn ang="0">
                  <a:pos x="76" y="107"/>
                </a:cxn>
                <a:cxn ang="0">
                  <a:pos x="74" y="106"/>
                </a:cxn>
                <a:cxn ang="0">
                  <a:pos x="72" y="100"/>
                </a:cxn>
                <a:cxn ang="0">
                  <a:pos x="38" y="1"/>
                </a:cxn>
                <a:cxn ang="0">
                  <a:pos x="5" y="0"/>
                </a:cxn>
                <a:cxn ang="0">
                  <a:pos x="10" y="8"/>
                </a:cxn>
                <a:cxn ang="0">
                  <a:pos x="11" y="77"/>
                </a:cxn>
                <a:cxn ang="0">
                  <a:pos x="10" y="98"/>
                </a:cxn>
                <a:cxn ang="0">
                  <a:pos x="8" y="118"/>
                </a:cxn>
                <a:cxn ang="0">
                  <a:pos x="4" y="134"/>
                </a:cxn>
                <a:cxn ang="0">
                  <a:pos x="0" y="142"/>
                </a:cxn>
                <a:cxn ang="0">
                  <a:pos x="24" y="137"/>
                </a:cxn>
                <a:cxn ang="0">
                  <a:pos x="21" y="122"/>
                </a:cxn>
                <a:cxn ang="0">
                  <a:pos x="21" y="28"/>
                </a:cxn>
                <a:cxn ang="0">
                  <a:pos x="22" y="24"/>
                </a:cxn>
                <a:cxn ang="0">
                  <a:pos x="24" y="24"/>
                </a:cxn>
                <a:cxn ang="0">
                  <a:pos x="27" y="30"/>
                </a:cxn>
                <a:cxn ang="0">
                  <a:pos x="71" y="144"/>
                </a:cxn>
                <a:cxn ang="0">
                  <a:pos x="121" y="26"/>
                </a:cxn>
                <a:cxn ang="0">
                  <a:pos x="122" y="24"/>
                </a:cxn>
                <a:cxn ang="0">
                  <a:pos x="125" y="24"/>
                </a:cxn>
                <a:cxn ang="0">
                  <a:pos x="124" y="127"/>
                </a:cxn>
                <a:cxn ang="0">
                  <a:pos x="121" y="142"/>
                </a:cxn>
                <a:cxn ang="0">
                  <a:pos x="151" y="135"/>
                </a:cxn>
                <a:cxn ang="0">
                  <a:pos x="148" y="120"/>
                </a:cxn>
                <a:cxn ang="0">
                  <a:pos x="145" y="86"/>
                </a:cxn>
                <a:cxn ang="0">
                  <a:pos x="145" y="32"/>
                </a:cxn>
                <a:cxn ang="0">
                  <a:pos x="146" y="12"/>
                </a:cxn>
                <a:cxn ang="0">
                  <a:pos x="150" y="0"/>
                </a:cxn>
              </a:cxnLst>
              <a:rect l="0" t="0" r="r" b="b"/>
              <a:pathLst>
                <a:path w="154" h="144">
                  <a:moveTo>
                    <a:pt x="127" y="0"/>
                  </a:moveTo>
                  <a:lnTo>
                    <a:pt x="123" y="1"/>
                  </a:lnTo>
                  <a:lnTo>
                    <a:pt x="121" y="3"/>
                  </a:lnTo>
                  <a:lnTo>
                    <a:pt x="119" y="6"/>
                  </a:lnTo>
                  <a:lnTo>
                    <a:pt x="118" y="9"/>
                  </a:lnTo>
                  <a:lnTo>
                    <a:pt x="79" y="102"/>
                  </a:lnTo>
                  <a:lnTo>
                    <a:pt x="79" y="104"/>
                  </a:lnTo>
                  <a:lnTo>
                    <a:pt x="78" y="105"/>
                  </a:lnTo>
                  <a:lnTo>
                    <a:pt x="77" y="106"/>
                  </a:lnTo>
                  <a:lnTo>
                    <a:pt x="76" y="107"/>
                  </a:lnTo>
                  <a:lnTo>
                    <a:pt x="76" y="107"/>
                  </a:lnTo>
                  <a:lnTo>
                    <a:pt x="74" y="106"/>
                  </a:lnTo>
                  <a:lnTo>
                    <a:pt x="73" y="103"/>
                  </a:lnTo>
                  <a:lnTo>
                    <a:pt x="72" y="100"/>
                  </a:lnTo>
                  <a:lnTo>
                    <a:pt x="39" y="3"/>
                  </a:lnTo>
                  <a:lnTo>
                    <a:pt x="38" y="1"/>
                  </a:lnTo>
                  <a:lnTo>
                    <a:pt x="35" y="0"/>
                  </a:lnTo>
                  <a:lnTo>
                    <a:pt x="5" y="0"/>
                  </a:lnTo>
                  <a:lnTo>
                    <a:pt x="9" y="4"/>
                  </a:lnTo>
                  <a:lnTo>
                    <a:pt x="10" y="8"/>
                  </a:lnTo>
                  <a:lnTo>
                    <a:pt x="11" y="12"/>
                  </a:lnTo>
                  <a:lnTo>
                    <a:pt x="11" y="77"/>
                  </a:lnTo>
                  <a:lnTo>
                    <a:pt x="10" y="87"/>
                  </a:lnTo>
                  <a:lnTo>
                    <a:pt x="10" y="98"/>
                  </a:lnTo>
                  <a:lnTo>
                    <a:pt x="9" y="108"/>
                  </a:lnTo>
                  <a:lnTo>
                    <a:pt x="8" y="118"/>
                  </a:lnTo>
                  <a:lnTo>
                    <a:pt x="6" y="126"/>
                  </a:lnTo>
                  <a:lnTo>
                    <a:pt x="4" y="134"/>
                  </a:lnTo>
                  <a:lnTo>
                    <a:pt x="2" y="139"/>
                  </a:lnTo>
                  <a:lnTo>
                    <a:pt x="0" y="142"/>
                  </a:lnTo>
                  <a:lnTo>
                    <a:pt x="26" y="142"/>
                  </a:lnTo>
                  <a:lnTo>
                    <a:pt x="24" y="137"/>
                  </a:lnTo>
                  <a:lnTo>
                    <a:pt x="22" y="130"/>
                  </a:lnTo>
                  <a:lnTo>
                    <a:pt x="21" y="122"/>
                  </a:lnTo>
                  <a:lnTo>
                    <a:pt x="21" y="113"/>
                  </a:lnTo>
                  <a:lnTo>
                    <a:pt x="21" y="28"/>
                  </a:lnTo>
                  <a:lnTo>
                    <a:pt x="21" y="26"/>
                  </a:lnTo>
                  <a:lnTo>
                    <a:pt x="22" y="24"/>
                  </a:lnTo>
                  <a:lnTo>
                    <a:pt x="23" y="23"/>
                  </a:lnTo>
                  <a:lnTo>
                    <a:pt x="24" y="24"/>
                  </a:lnTo>
                  <a:lnTo>
                    <a:pt x="26" y="27"/>
                  </a:lnTo>
                  <a:lnTo>
                    <a:pt x="27" y="30"/>
                  </a:lnTo>
                  <a:lnTo>
                    <a:pt x="29" y="35"/>
                  </a:lnTo>
                  <a:lnTo>
                    <a:pt x="71" y="144"/>
                  </a:lnTo>
                  <a:lnTo>
                    <a:pt x="121" y="27"/>
                  </a:lnTo>
                  <a:lnTo>
                    <a:pt x="121" y="26"/>
                  </a:lnTo>
                  <a:lnTo>
                    <a:pt x="122" y="24"/>
                  </a:lnTo>
                  <a:lnTo>
                    <a:pt x="122" y="24"/>
                  </a:lnTo>
                  <a:lnTo>
                    <a:pt x="124" y="23"/>
                  </a:lnTo>
                  <a:lnTo>
                    <a:pt x="125" y="24"/>
                  </a:lnTo>
                  <a:lnTo>
                    <a:pt x="125" y="118"/>
                  </a:lnTo>
                  <a:lnTo>
                    <a:pt x="124" y="127"/>
                  </a:lnTo>
                  <a:lnTo>
                    <a:pt x="123" y="134"/>
                  </a:lnTo>
                  <a:lnTo>
                    <a:pt x="121" y="142"/>
                  </a:lnTo>
                  <a:lnTo>
                    <a:pt x="154" y="142"/>
                  </a:lnTo>
                  <a:lnTo>
                    <a:pt x="151" y="135"/>
                  </a:lnTo>
                  <a:lnTo>
                    <a:pt x="149" y="127"/>
                  </a:lnTo>
                  <a:lnTo>
                    <a:pt x="148" y="120"/>
                  </a:lnTo>
                  <a:lnTo>
                    <a:pt x="147" y="113"/>
                  </a:lnTo>
                  <a:lnTo>
                    <a:pt x="145" y="86"/>
                  </a:lnTo>
                  <a:lnTo>
                    <a:pt x="145" y="58"/>
                  </a:lnTo>
                  <a:lnTo>
                    <a:pt x="145" y="32"/>
                  </a:lnTo>
                  <a:lnTo>
                    <a:pt x="145" y="18"/>
                  </a:lnTo>
                  <a:lnTo>
                    <a:pt x="146" y="12"/>
                  </a:lnTo>
                  <a:lnTo>
                    <a:pt x="147" y="5"/>
                  </a:lnTo>
                  <a:lnTo>
                    <a:pt x="150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4428" y="3023"/>
              <a:ext cx="29" cy="142"/>
            </a:xfrm>
            <a:custGeom>
              <a:avLst/>
              <a:gdLst/>
              <a:ahLst/>
              <a:cxnLst>
                <a:cxn ang="0">
                  <a:pos x="5" y="113"/>
                </a:cxn>
                <a:cxn ang="0">
                  <a:pos x="5" y="121"/>
                </a:cxn>
                <a:cxn ang="0">
                  <a:pos x="4" y="128"/>
                </a:cxn>
                <a:cxn ang="0">
                  <a:pos x="3" y="135"/>
                </a:cxn>
                <a:cxn ang="0">
                  <a:pos x="0" y="142"/>
                </a:cxn>
                <a:cxn ang="0">
                  <a:pos x="29" y="142"/>
                </a:cxn>
                <a:cxn ang="0">
                  <a:pos x="27" y="135"/>
                </a:cxn>
                <a:cxn ang="0">
                  <a:pos x="25" y="128"/>
                </a:cxn>
                <a:cxn ang="0">
                  <a:pos x="25" y="120"/>
                </a:cxn>
                <a:cxn ang="0">
                  <a:pos x="25" y="21"/>
                </a:cxn>
                <a:cxn ang="0">
                  <a:pos x="25" y="14"/>
                </a:cxn>
                <a:cxn ang="0">
                  <a:pos x="27" y="6"/>
                </a:cxn>
                <a:cxn ang="0">
                  <a:pos x="29" y="0"/>
                </a:cxn>
                <a:cxn ang="0">
                  <a:pos x="0" y="0"/>
                </a:cxn>
                <a:cxn ang="0">
                  <a:pos x="3" y="6"/>
                </a:cxn>
                <a:cxn ang="0">
                  <a:pos x="4" y="14"/>
                </a:cxn>
                <a:cxn ang="0">
                  <a:pos x="5" y="29"/>
                </a:cxn>
                <a:cxn ang="0">
                  <a:pos x="5" y="113"/>
                </a:cxn>
              </a:cxnLst>
              <a:rect l="0" t="0" r="r" b="b"/>
              <a:pathLst>
                <a:path w="29" h="142">
                  <a:moveTo>
                    <a:pt x="5" y="113"/>
                  </a:moveTo>
                  <a:lnTo>
                    <a:pt x="5" y="121"/>
                  </a:lnTo>
                  <a:lnTo>
                    <a:pt x="4" y="128"/>
                  </a:lnTo>
                  <a:lnTo>
                    <a:pt x="3" y="135"/>
                  </a:lnTo>
                  <a:lnTo>
                    <a:pt x="0" y="142"/>
                  </a:lnTo>
                  <a:lnTo>
                    <a:pt x="29" y="142"/>
                  </a:lnTo>
                  <a:lnTo>
                    <a:pt x="27" y="135"/>
                  </a:lnTo>
                  <a:lnTo>
                    <a:pt x="25" y="128"/>
                  </a:lnTo>
                  <a:lnTo>
                    <a:pt x="25" y="120"/>
                  </a:lnTo>
                  <a:lnTo>
                    <a:pt x="25" y="21"/>
                  </a:lnTo>
                  <a:lnTo>
                    <a:pt x="25" y="14"/>
                  </a:lnTo>
                  <a:lnTo>
                    <a:pt x="27" y="6"/>
                  </a:lnTo>
                  <a:lnTo>
                    <a:pt x="29" y="0"/>
                  </a:lnTo>
                  <a:lnTo>
                    <a:pt x="0" y="0"/>
                  </a:lnTo>
                  <a:lnTo>
                    <a:pt x="3" y="6"/>
                  </a:lnTo>
                  <a:lnTo>
                    <a:pt x="4" y="14"/>
                  </a:lnTo>
                  <a:lnTo>
                    <a:pt x="5" y="29"/>
                  </a:lnTo>
                  <a:lnTo>
                    <a:pt x="5" y="1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4494" y="3023"/>
              <a:ext cx="80" cy="142"/>
            </a:xfrm>
            <a:custGeom>
              <a:avLst/>
              <a:gdLst/>
              <a:ahLst/>
              <a:cxnLst>
                <a:cxn ang="0">
                  <a:pos x="8" y="91"/>
                </a:cxn>
                <a:cxn ang="0">
                  <a:pos x="8" y="96"/>
                </a:cxn>
                <a:cxn ang="0">
                  <a:pos x="8" y="102"/>
                </a:cxn>
                <a:cxn ang="0">
                  <a:pos x="7" y="109"/>
                </a:cxn>
                <a:cxn ang="0">
                  <a:pos x="7" y="117"/>
                </a:cxn>
                <a:cxn ang="0">
                  <a:pos x="6" y="125"/>
                </a:cxn>
                <a:cxn ang="0">
                  <a:pos x="5" y="132"/>
                </a:cxn>
                <a:cxn ang="0">
                  <a:pos x="3" y="137"/>
                </a:cxn>
                <a:cxn ang="0">
                  <a:pos x="0" y="142"/>
                </a:cxn>
                <a:cxn ang="0">
                  <a:pos x="62" y="142"/>
                </a:cxn>
                <a:cxn ang="0">
                  <a:pos x="75" y="141"/>
                </a:cxn>
                <a:cxn ang="0">
                  <a:pos x="80" y="120"/>
                </a:cxn>
                <a:cxn ang="0">
                  <a:pos x="73" y="126"/>
                </a:cxn>
                <a:cxn ang="0">
                  <a:pos x="66" y="129"/>
                </a:cxn>
                <a:cxn ang="0">
                  <a:pos x="59" y="131"/>
                </a:cxn>
                <a:cxn ang="0">
                  <a:pos x="52" y="133"/>
                </a:cxn>
                <a:cxn ang="0">
                  <a:pos x="28" y="133"/>
                </a:cxn>
                <a:cxn ang="0">
                  <a:pos x="28" y="21"/>
                </a:cxn>
                <a:cxn ang="0">
                  <a:pos x="28" y="14"/>
                </a:cxn>
                <a:cxn ang="0">
                  <a:pos x="30" y="6"/>
                </a:cxn>
                <a:cxn ang="0">
                  <a:pos x="33" y="0"/>
                </a:cxn>
                <a:cxn ang="0">
                  <a:pos x="3" y="0"/>
                </a:cxn>
                <a:cxn ang="0">
                  <a:pos x="6" y="5"/>
                </a:cxn>
                <a:cxn ang="0">
                  <a:pos x="7" y="11"/>
                </a:cxn>
                <a:cxn ang="0">
                  <a:pos x="8" y="17"/>
                </a:cxn>
                <a:cxn ang="0">
                  <a:pos x="8" y="23"/>
                </a:cxn>
                <a:cxn ang="0">
                  <a:pos x="8" y="29"/>
                </a:cxn>
                <a:cxn ang="0">
                  <a:pos x="8" y="91"/>
                </a:cxn>
              </a:cxnLst>
              <a:rect l="0" t="0" r="r" b="b"/>
              <a:pathLst>
                <a:path w="80" h="142">
                  <a:moveTo>
                    <a:pt x="8" y="91"/>
                  </a:moveTo>
                  <a:lnTo>
                    <a:pt x="8" y="96"/>
                  </a:lnTo>
                  <a:lnTo>
                    <a:pt x="8" y="102"/>
                  </a:lnTo>
                  <a:lnTo>
                    <a:pt x="7" y="109"/>
                  </a:lnTo>
                  <a:lnTo>
                    <a:pt x="7" y="117"/>
                  </a:lnTo>
                  <a:lnTo>
                    <a:pt x="6" y="125"/>
                  </a:lnTo>
                  <a:lnTo>
                    <a:pt x="5" y="132"/>
                  </a:lnTo>
                  <a:lnTo>
                    <a:pt x="3" y="137"/>
                  </a:lnTo>
                  <a:lnTo>
                    <a:pt x="0" y="142"/>
                  </a:lnTo>
                  <a:lnTo>
                    <a:pt x="62" y="142"/>
                  </a:lnTo>
                  <a:lnTo>
                    <a:pt x="75" y="141"/>
                  </a:lnTo>
                  <a:lnTo>
                    <a:pt x="80" y="120"/>
                  </a:lnTo>
                  <a:lnTo>
                    <a:pt x="73" y="126"/>
                  </a:lnTo>
                  <a:lnTo>
                    <a:pt x="66" y="129"/>
                  </a:lnTo>
                  <a:lnTo>
                    <a:pt x="59" y="131"/>
                  </a:lnTo>
                  <a:lnTo>
                    <a:pt x="52" y="133"/>
                  </a:lnTo>
                  <a:lnTo>
                    <a:pt x="28" y="133"/>
                  </a:lnTo>
                  <a:lnTo>
                    <a:pt x="28" y="21"/>
                  </a:lnTo>
                  <a:lnTo>
                    <a:pt x="28" y="14"/>
                  </a:lnTo>
                  <a:lnTo>
                    <a:pt x="30" y="6"/>
                  </a:lnTo>
                  <a:lnTo>
                    <a:pt x="33" y="0"/>
                  </a:lnTo>
                  <a:lnTo>
                    <a:pt x="3" y="0"/>
                  </a:lnTo>
                  <a:lnTo>
                    <a:pt x="6" y="5"/>
                  </a:lnTo>
                  <a:lnTo>
                    <a:pt x="7" y="11"/>
                  </a:lnTo>
                  <a:lnTo>
                    <a:pt x="8" y="17"/>
                  </a:lnTo>
                  <a:lnTo>
                    <a:pt x="8" y="23"/>
                  </a:lnTo>
                  <a:lnTo>
                    <a:pt x="8" y="29"/>
                  </a:lnTo>
                  <a:lnTo>
                    <a:pt x="8" y="9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4600" y="3023"/>
              <a:ext cx="79" cy="142"/>
            </a:xfrm>
            <a:custGeom>
              <a:avLst/>
              <a:gdLst/>
              <a:ahLst/>
              <a:cxnLst>
                <a:cxn ang="0">
                  <a:pos x="7" y="91"/>
                </a:cxn>
                <a:cxn ang="0">
                  <a:pos x="7" y="96"/>
                </a:cxn>
                <a:cxn ang="0">
                  <a:pos x="7" y="102"/>
                </a:cxn>
                <a:cxn ang="0">
                  <a:pos x="7" y="109"/>
                </a:cxn>
                <a:cxn ang="0">
                  <a:pos x="6" y="117"/>
                </a:cxn>
                <a:cxn ang="0">
                  <a:pos x="5" y="125"/>
                </a:cxn>
                <a:cxn ang="0">
                  <a:pos x="4" y="132"/>
                </a:cxn>
                <a:cxn ang="0">
                  <a:pos x="2" y="137"/>
                </a:cxn>
                <a:cxn ang="0">
                  <a:pos x="0" y="142"/>
                </a:cxn>
                <a:cxn ang="0">
                  <a:pos x="61" y="142"/>
                </a:cxn>
                <a:cxn ang="0">
                  <a:pos x="75" y="141"/>
                </a:cxn>
                <a:cxn ang="0">
                  <a:pos x="79" y="120"/>
                </a:cxn>
                <a:cxn ang="0">
                  <a:pos x="72" y="126"/>
                </a:cxn>
                <a:cxn ang="0">
                  <a:pos x="66" y="129"/>
                </a:cxn>
                <a:cxn ang="0">
                  <a:pos x="59" y="131"/>
                </a:cxn>
                <a:cxn ang="0">
                  <a:pos x="51" y="133"/>
                </a:cxn>
                <a:cxn ang="0">
                  <a:pos x="27" y="133"/>
                </a:cxn>
                <a:cxn ang="0">
                  <a:pos x="27" y="21"/>
                </a:cxn>
                <a:cxn ang="0">
                  <a:pos x="28" y="14"/>
                </a:cxn>
                <a:cxn ang="0">
                  <a:pos x="29" y="6"/>
                </a:cxn>
                <a:cxn ang="0">
                  <a:pos x="32" y="0"/>
                </a:cxn>
                <a:cxn ang="0">
                  <a:pos x="2" y="0"/>
                </a:cxn>
                <a:cxn ang="0">
                  <a:pos x="5" y="5"/>
                </a:cxn>
                <a:cxn ang="0">
                  <a:pos x="6" y="11"/>
                </a:cxn>
                <a:cxn ang="0">
                  <a:pos x="7" y="17"/>
                </a:cxn>
                <a:cxn ang="0">
                  <a:pos x="7" y="23"/>
                </a:cxn>
                <a:cxn ang="0">
                  <a:pos x="7" y="29"/>
                </a:cxn>
                <a:cxn ang="0">
                  <a:pos x="7" y="91"/>
                </a:cxn>
              </a:cxnLst>
              <a:rect l="0" t="0" r="r" b="b"/>
              <a:pathLst>
                <a:path w="79" h="142">
                  <a:moveTo>
                    <a:pt x="7" y="91"/>
                  </a:moveTo>
                  <a:lnTo>
                    <a:pt x="7" y="96"/>
                  </a:lnTo>
                  <a:lnTo>
                    <a:pt x="7" y="102"/>
                  </a:lnTo>
                  <a:lnTo>
                    <a:pt x="7" y="109"/>
                  </a:lnTo>
                  <a:lnTo>
                    <a:pt x="6" y="117"/>
                  </a:lnTo>
                  <a:lnTo>
                    <a:pt x="5" y="125"/>
                  </a:lnTo>
                  <a:lnTo>
                    <a:pt x="4" y="132"/>
                  </a:lnTo>
                  <a:lnTo>
                    <a:pt x="2" y="137"/>
                  </a:lnTo>
                  <a:lnTo>
                    <a:pt x="0" y="142"/>
                  </a:lnTo>
                  <a:lnTo>
                    <a:pt x="61" y="142"/>
                  </a:lnTo>
                  <a:lnTo>
                    <a:pt x="75" y="141"/>
                  </a:lnTo>
                  <a:lnTo>
                    <a:pt x="79" y="120"/>
                  </a:lnTo>
                  <a:lnTo>
                    <a:pt x="72" y="126"/>
                  </a:lnTo>
                  <a:lnTo>
                    <a:pt x="66" y="129"/>
                  </a:lnTo>
                  <a:lnTo>
                    <a:pt x="59" y="131"/>
                  </a:lnTo>
                  <a:lnTo>
                    <a:pt x="51" y="133"/>
                  </a:lnTo>
                  <a:lnTo>
                    <a:pt x="27" y="133"/>
                  </a:lnTo>
                  <a:lnTo>
                    <a:pt x="27" y="21"/>
                  </a:lnTo>
                  <a:lnTo>
                    <a:pt x="28" y="14"/>
                  </a:lnTo>
                  <a:lnTo>
                    <a:pt x="29" y="6"/>
                  </a:lnTo>
                  <a:lnTo>
                    <a:pt x="32" y="0"/>
                  </a:lnTo>
                  <a:lnTo>
                    <a:pt x="2" y="0"/>
                  </a:lnTo>
                  <a:lnTo>
                    <a:pt x="5" y="5"/>
                  </a:lnTo>
                  <a:lnTo>
                    <a:pt x="6" y="11"/>
                  </a:lnTo>
                  <a:lnTo>
                    <a:pt x="7" y="17"/>
                  </a:lnTo>
                  <a:lnTo>
                    <a:pt x="7" y="23"/>
                  </a:lnTo>
                  <a:lnTo>
                    <a:pt x="7" y="29"/>
                  </a:lnTo>
                  <a:lnTo>
                    <a:pt x="7" y="9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  <p:sp>
          <p:nvSpPr>
            <p:cNvPr id="17" name="Freeform 11"/>
            <p:cNvSpPr>
              <a:spLocks/>
            </p:cNvSpPr>
            <p:nvPr/>
          </p:nvSpPr>
          <p:spPr bwMode="auto">
            <a:xfrm>
              <a:off x="4705" y="3023"/>
              <a:ext cx="89" cy="142"/>
            </a:xfrm>
            <a:custGeom>
              <a:avLst/>
              <a:gdLst/>
              <a:ahLst/>
              <a:cxnLst>
                <a:cxn ang="0">
                  <a:pos x="25" y="73"/>
                </a:cxn>
                <a:cxn ang="0">
                  <a:pos x="43" y="73"/>
                </a:cxn>
                <a:cxn ang="0">
                  <a:pos x="49" y="72"/>
                </a:cxn>
                <a:cxn ang="0">
                  <a:pos x="56" y="71"/>
                </a:cxn>
                <a:cxn ang="0">
                  <a:pos x="62" y="70"/>
                </a:cxn>
                <a:cxn ang="0">
                  <a:pos x="68" y="68"/>
                </a:cxn>
                <a:cxn ang="0">
                  <a:pos x="73" y="65"/>
                </a:cxn>
                <a:cxn ang="0">
                  <a:pos x="77" y="61"/>
                </a:cxn>
                <a:cxn ang="0">
                  <a:pos x="51" y="62"/>
                </a:cxn>
                <a:cxn ang="0">
                  <a:pos x="25" y="62"/>
                </a:cxn>
                <a:cxn ang="0">
                  <a:pos x="25" y="9"/>
                </a:cxn>
                <a:cxn ang="0">
                  <a:pos x="46" y="9"/>
                </a:cxn>
                <a:cxn ang="0">
                  <a:pos x="53" y="9"/>
                </a:cxn>
                <a:cxn ang="0">
                  <a:pos x="61" y="10"/>
                </a:cxn>
                <a:cxn ang="0">
                  <a:pos x="67" y="12"/>
                </a:cxn>
                <a:cxn ang="0">
                  <a:pos x="73" y="14"/>
                </a:cxn>
                <a:cxn ang="0">
                  <a:pos x="78" y="17"/>
                </a:cxn>
                <a:cxn ang="0">
                  <a:pos x="77" y="0"/>
                </a:cxn>
                <a:cxn ang="0">
                  <a:pos x="0" y="0"/>
                </a:cxn>
                <a:cxn ang="0">
                  <a:pos x="3" y="6"/>
                </a:cxn>
                <a:cxn ang="0">
                  <a:pos x="4" y="14"/>
                </a:cxn>
                <a:cxn ang="0">
                  <a:pos x="5" y="29"/>
                </a:cxn>
                <a:cxn ang="0">
                  <a:pos x="5" y="113"/>
                </a:cxn>
                <a:cxn ang="0">
                  <a:pos x="5" y="121"/>
                </a:cxn>
                <a:cxn ang="0">
                  <a:pos x="4" y="128"/>
                </a:cxn>
                <a:cxn ang="0">
                  <a:pos x="3" y="135"/>
                </a:cxn>
                <a:cxn ang="0">
                  <a:pos x="0" y="142"/>
                </a:cxn>
                <a:cxn ang="0">
                  <a:pos x="64" y="142"/>
                </a:cxn>
                <a:cxn ang="0">
                  <a:pos x="75" y="141"/>
                </a:cxn>
                <a:cxn ang="0">
                  <a:pos x="85" y="140"/>
                </a:cxn>
                <a:cxn ang="0">
                  <a:pos x="89" y="120"/>
                </a:cxn>
                <a:cxn ang="0">
                  <a:pos x="82" y="125"/>
                </a:cxn>
                <a:cxn ang="0">
                  <a:pos x="75" y="129"/>
                </a:cxn>
                <a:cxn ang="0">
                  <a:pos x="67" y="131"/>
                </a:cxn>
                <a:cxn ang="0">
                  <a:pos x="59" y="132"/>
                </a:cxn>
                <a:cxn ang="0">
                  <a:pos x="50" y="133"/>
                </a:cxn>
                <a:cxn ang="0">
                  <a:pos x="25" y="133"/>
                </a:cxn>
                <a:cxn ang="0">
                  <a:pos x="25" y="73"/>
                </a:cxn>
              </a:cxnLst>
              <a:rect l="0" t="0" r="r" b="b"/>
              <a:pathLst>
                <a:path w="89" h="142">
                  <a:moveTo>
                    <a:pt x="25" y="73"/>
                  </a:moveTo>
                  <a:lnTo>
                    <a:pt x="43" y="73"/>
                  </a:lnTo>
                  <a:lnTo>
                    <a:pt x="49" y="72"/>
                  </a:lnTo>
                  <a:lnTo>
                    <a:pt x="56" y="71"/>
                  </a:lnTo>
                  <a:lnTo>
                    <a:pt x="62" y="70"/>
                  </a:lnTo>
                  <a:lnTo>
                    <a:pt x="68" y="68"/>
                  </a:lnTo>
                  <a:lnTo>
                    <a:pt x="73" y="65"/>
                  </a:lnTo>
                  <a:lnTo>
                    <a:pt x="77" y="61"/>
                  </a:lnTo>
                  <a:lnTo>
                    <a:pt x="51" y="62"/>
                  </a:lnTo>
                  <a:lnTo>
                    <a:pt x="25" y="62"/>
                  </a:lnTo>
                  <a:lnTo>
                    <a:pt x="25" y="9"/>
                  </a:lnTo>
                  <a:lnTo>
                    <a:pt x="46" y="9"/>
                  </a:lnTo>
                  <a:lnTo>
                    <a:pt x="53" y="9"/>
                  </a:lnTo>
                  <a:lnTo>
                    <a:pt x="61" y="10"/>
                  </a:lnTo>
                  <a:lnTo>
                    <a:pt x="67" y="12"/>
                  </a:lnTo>
                  <a:lnTo>
                    <a:pt x="73" y="14"/>
                  </a:lnTo>
                  <a:lnTo>
                    <a:pt x="78" y="17"/>
                  </a:lnTo>
                  <a:lnTo>
                    <a:pt x="77" y="0"/>
                  </a:lnTo>
                  <a:lnTo>
                    <a:pt x="0" y="0"/>
                  </a:lnTo>
                  <a:lnTo>
                    <a:pt x="3" y="6"/>
                  </a:lnTo>
                  <a:lnTo>
                    <a:pt x="4" y="14"/>
                  </a:lnTo>
                  <a:lnTo>
                    <a:pt x="5" y="29"/>
                  </a:lnTo>
                  <a:lnTo>
                    <a:pt x="5" y="113"/>
                  </a:lnTo>
                  <a:lnTo>
                    <a:pt x="5" y="121"/>
                  </a:lnTo>
                  <a:lnTo>
                    <a:pt x="4" y="128"/>
                  </a:lnTo>
                  <a:lnTo>
                    <a:pt x="3" y="135"/>
                  </a:lnTo>
                  <a:lnTo>
                    <a:pt x="0" y="142"/>
                  </a:lnTo>
                  <a:lnTo>
                    <a:pt x="64" y="142"/>
                  </a:lnTo>
                  <a:lnTo>
                    <a:pt x="75" y="141"/>
                  </a:lnTo>
                  <a:lnTo>
                    <a:pt x="85" y="140"/>
                  </a:lnTo>
                  <a:lnTo>
                    <a:pt x="89" y="120"/>
                  </a:lnTo>
                  <a:lnTo>
                    <a:pt x="82" y="125"/>
                  </a:lnTo>
                  <a:lnTo>
                    <a:pt x="75" y="129"/>
                  </a:lnTo>
                  <a:lnTo>
                    <a:pt x="67" y="131"/>
                  </a:lnTo>
                  <a:lnTo>
                    <a:pt x="59" y="132"/>
                  </a:lnTo>
                  <a:lnTo>
                    <a:pt x="50" y="133"/>
                  </a:lnTo>
                  <a:lnTo>
                    <a:pt x="25" y="133"/>
                  </a:lnTo>
                  <a:lnTo>
                    <a:pt x="25" y="7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4819" y="3023"/>
              <a:ext cx="126" cy="143"/>
            </a:xfrm>
            <a:custGeom>
              <a:avLst/>
              <a:gdLst/>
              <a:ahLst/>
              <a:cxnLst>
                <a:cxn ang="0">
                  <a:pos x="26" y="142"/>
                </a:cxn>
                <a:cxn ang="0">
                  <a:pos x="23" y="131"/>
                </a:cxn>
                <a:cxn ang="0">
                  <a:pos x="21" y="120"/>
                </a:cxn>
                <a:cxn ang="0">
                  <a:pos x="20" y="108"/>
                </a:cxn>
                <a:cxn ang="0">
                  <a:pos x="19" y="96"/>
                </a:cxn>
                <a:cxn ang="0">
                  <a:pos x="19" y="27"/>
                </a:cxn>
                <a:cxn ang="0">
                  <a:pos x="20" y="25"/>
                </a:cxn>
                <a:cxn ang="0">
                  <a:pos x="20" y="24"/>
                </a:cxn>
                <a:cxn ang="0">
                  <a:pos x="22" y="24"/>
                </a:cxn>
                <a:cxn ang="0">
                  <a:pos x="22" y="26"/>
                </a:cxn>
                <a:cxn ang="0">
                  <a:pos x="23" y="27"/>
                </a:cxn>
                <a:cxn ang="0">
                  <a:pos x="104" y="143"/>
                </a:cxn>
                <a:cxn ang="0">
                  <a:pos x="120" y="143"/>
                </a:cxn>
                <a:cxn ang="0">
                  <a:pos x="120" y="133"/>
                </a:cxn>
                <a:cxn ang="0">
                  <a:pos x="120" y="33"/>
                </a:cxn>
                <a:cxn ang="0">
                  <a:pos x="120" y="24"/>
                </a:cxn>
                <a:cxn ang="0">
                  <a:pos x="121" y="16"/>
                </a:cxn>
                <a:cxn ang="0">
                  <a:pos x="123" y="8"/>
                </a:cxn>
                <a:cxn ang="0">
                  <a:pos x="126" y="0"/>
                </a:cxn>
                <a:cxn ang="0">
                  <a:pos x="103" y="0"/>
                </a:cxn>
                <a:cxn ang="0">
                  <a:pos x="105" y="4"/>
                </a:cxn>
                <a:cxn ang="0">
                  <a:pos x="106" y="8"/>
                </a:cxn>
                <a:cxn ang="0">
                  <a:pos x="107" y="14"/>
                </a:cxn>
                <a:cxn ang="0">
                  <a:pos x="108" y="20"/>
                </a:cxn>
                <a:cxn ang="0">
                  <a:pos x="108" y="28"/>
                </a:cxn>
                <a:cxn ang="0">
                  <a:pos x="108" y="110"/>
                </a:cxn>
                <a:cxn ang="0">
                  <a:pos x="108" y="110"/>
                </a:cxn>
                <a:cxn ang="0">
                  <a:pos x="107" y="111"/>
                </a:cxn>
                <a:cxn ang="0">
                  <a:pos x="107" y="111"/>
                </a:cxn>
                <a:cxn ang="0">
                  <a:pos x="106" y="111"/>
                </a:cxn>
                <a:cxn ang="0">
                  <a:pos x="105" y="110"/>
                </a:cxn>
                <a:cxn ang="0">
                  <a:pos x="104" y="109"/>
                </a:cxn>
                <a:cxn ang="0">
                  <a:pos x="104" y="108"/>
                </a:cxn>
                <a:cxn ang="0">
                  <a:pos x="103" y="107"/>
                </a:cxn>
                <a:cxn ang="0">
                  <a:pos x="102" y="106"/>
                </a:cxn>
                <a:cxn ang="0">
                  <a:pos x="58" y="43"/>
                </a:cxn>
                <a:cxn ang="0">
                  <a:pos x="55" y="39"/>
                </a:cxn>
                <a:cxn ang="0">
                  <a:pos x="51" y="32"/>
                </a:cxn>
                <a:cxn ang="0">
                  <a:pos x="46" y="26"/>
                </a:cxn>
                <a:cxn ang="0">
                  <a:pos x="43" y="19"/>
                </a:cxn>
                <a:cxn ang="0">
                  <a:pos x="35" y="7"/>
                </a:cxn>
                <a:cxn ang="0">
                  <a:pos x="33" y="4"/>
                </a:cxn>
                <a:cxn ang="0">
                  <a:pos x="30" y="1"/>
                </a:cxn>
                <a:cxn ang="0">
                  <a:pos x="27" y="0"/>
                </a:cxn>
                <a:cxn ang="0">
                  <a:pos x="1" y="0"/>
                </a:cxn>
                <a:cxn ang="0">
                  <a:pos x="5" y="5"/>
                </a:cxn>
                <a:cxn ang="0">
                  <a:pos x="6" y="10"/>
                </a:cxn>
                <a:cxn ang="0">
                  <a:pos x="8" y="17"/>
                </a:cxn>
                <a:cxn ang="0">
                  <a:pos x="8" y="23"/>
                </a:cxn>
                <a:cxn ang="0">
                  <a:pos x="8" y="99"/>
                </a:cxn>
                <a:cxn ang="0">
                  <a:pos x="7" y="110"/>
                </a:cxn>
                <a:cxn ang="0">
                  <a:pos x="6" y="121"/>
                </a:cxn>
                <a:cxn ang="0">
                  <a:pos x="4" y="132"/>
                </a:cxn>
                <a:cxn ang="0">
                  <a:pos x="0" y="142"/>
                </a:cxn>
                <a:cxn ang="0">
                  <a:pos x="26" y="142"/>
                </a:cxn>
              </a:cxnLst>
              <a:rect l="0" t="0" r="r" b="b"/>
              <a:pathLst>
                <a:path w="126" h="143">
                  <a:moveTo>
                    <a:pt x="26" y="142"/>
                  </a:moveTo>
                  <a:lnTo>
                    <a:pt x="23" y="131"/>
                  </a:lnTo>
                  <a:lnTo>
                    <a:pt x="21" y="120"/>
                  </a:lnTo>
                  <a:lnTo>
                    <a:pt x="20" y="108"/>
                  </a:lnTo>
                  <a:lnTo>
                    <a:pt x="19" y="96"/>
                  </a:lnTo>
                  <a:lnTo>
                    <a:pt x="19" y="27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6"/>
                  </a:lnTo>
                  <a:lnTo>
                    <a:pt x="23" y="27"/>
                  </a:lnTo>
                  <a:lnTo>
                    <a:pt x="104" y="143"/>
                  </a:lnTo>
                  <a:lnTo>
                    <a:pt x="120" y="143"/>
                  </a:lnTo>
                  <a:lnTo>
                    <a:pt x="120" y="133"/>
                  </a:lnTo>
                  <a:lnTo>
                    <a:pt x="120" y="33"/>
                  </a:lnTo>
                  <a:lnTo>
                    <a:pt x="120" y="24"/>
                  </a:lnTo>
                  <a:lnTo>
                    <a:pt x="121" y="16"/>
                  </a:lnTo>
                  <a:lnTo>
                    <a:pt x="123" y="8"/>
                  </a:lnTo>
                  <a:lnTo>
                    <a:pt x="126" y="0"/>
                  </a:lnTo>
                  <a:lnTo>
                    <a:pt x="103" y="0"/>
                  </a:lnTo>
                  <a:lnTo>
                    <a:pt x="105" y="4"/>
                  </a:lnTo>
                  <a:lnTo>
                    <a:pt x="106" y="8"/>
                  </a:lnTo>
                  <a:lnTo>
                    <a:pt x="107" y="14"/>
                  </a:lnTo>
                  <a:lnTo>
                    <a:pt x="108" y="20"/>
                  </a:lnTo>
                  <a:lnTo>
                    <a:pt x="108" y="28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7" y="111"/>
                  </a:lnTo>
                  <a:lnTo>
                    <a:pt x="107" y="111"/>
                  </a:lnTo>
                  <a:lnTo>
                    <a:pt x="106" y="111"/>
                  </a:lnTo>
                  <a:lnTo>
                    <a:pt x="105" y="110"/>
                  </a:lnTo>
                  <a:lnTo>
                    <a:pt x="104" y="109"/>
                  </a:lnTo>
                  <a:lnTo>
                    <a:pt x="104" y="108"/>
                  </a:lnTo>
                  <a:lnTo>
                    <a:pt x="103" y="107"/>
                  </a:lnTo>
                  <a:lnTo>
                    <a:pt x="102" y="106"/>
                  </a:lnTo>
                  <a:lnTo>
                    <a:pt x="58" y="43"/>
                  </a:lnTo>
                  <a:lnTo>
                    <a:pt x="55" y="39"/>
                  </a:lnTo>
                  <a:lnTo>
                    <a:pt x="51" y="32"/>
                  </a:lnTo>
                  <a:lnTo>
                    <a:pt x="46" y="26"/>
                  </a:lnTo>
                  <a:lnTo>
                    <a:pt x="43" y="19"/>
                  </a:lnTo>
                  <a:lnTo>
                    <a:pt x="35" y="7"/>
                  </a:lnTo>
                  <a:lnTo>
                    <a:pt x="33" y="4"/>
                  </a:lnTo>
                  <a:lnTo>
                    <a:pt x="30" y="1"/>
                  </a:lnTo>
                  <a:lnTo>
                    <a:pt x="27" y="0"/>
                  </a:lnTo>
                  <a:lnTo>
                    <a:pt x="1" y="0"/>
                  </a:lnTo>
                  <a:lnTo>
                    <a:pt x="5" y="5"/>
                  </a:lnTo>
                  <a:lnTo>
                    <a:pt x="6" y="10"/>
                  </a:lnTo>
                  <a:lnTo>
                    <a:pt x="8" y="17"/>
                  </a:lnTo>
                  <a:lnTo>
                    <a:pt x="8" y="23"/>
                  </a:lnTo>
                  <a:lnTo>
                    <a:pt x="8" y="99"/>
                  </a:lnTo>
                  <a:lnTo>
                    <a:pt x="7" y="110"/>
                  </a:lnTo>
                  <a:lnTo>
                    <a:pt x="6" y="121"/>
                  </a:lnTo>
                  <a:lnTo>
                    <a:pt x="4" y="132"/>
                  </a:lnTo>
                  <a:lnTo>
                    <a:pt x="0" y="142"/>
                  </a:lnTo>
                  <a:lnTo>
                    <a:pt x="26" y="14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4974" y="3023"/>
              <a:ext cx="126" cy="143"/>
            </a:xfrm>
            <a:custGeom>
              <a:avLst/>
              <a:gdLst/>
              <a:ahLst/>
              <a:cxnLst>
                <a:cxn ang="0">
                  <a:pos x="26" y="142"/>
                </a:cxn>
                <a:cxn ang="0">
                  <a:pos x="22" y="131"/>
                </a:cxn>
                <a:cxn ang="0">
                  <a:pos x="20" y="120"/>
                </a:cxn>
                <a:cxn ang="0">
                  <a:pos x="19" y="108"/>
                </a:cxn>
                <a:cxn ang="0">
                  <a:pos x="19" y="96"/>
                </a:cxn>
                <a:cxn ang="0">
                  <a:pos x="19" y="27"/>
                </a:cxn>
                <a:cxn ang="0">
                  <a:pos x="19" y="25"/>
                </a:cxn>
                <a:cxn ang="0">
                  <a:pos x="20" y="24"/>
                </a:cxn>
                <a:cxn ang="0">
                  <a:pos x="21" y="24"/>
                </a:cxn>
                <a:cxn ang="0">
                  <a:pos x="22" y="26"/>
                </a:cxn>
                <a:cxn ang="0">
                  <a:pos x="23" y="27"/>
                </a:cxn>
                <a:cxn ang="0">
                  <a:pos x="104" y="143"/>
                </a:cxn>
                <a:cxn ang="0">
                  <a:pos x="119" y="143"/>
                </a:cxn>
                <a:cxn ang="0">
                  <a:pos x="119" y="133"/>
                </a:cxn>
                <a:cxn ang="0">
                  <a:pos x="119" y="33"/>
                </a:cxn>
                <a:cxn ang="0">
                  <a:pos x="119" y="24"/>
                </a:cxn>
                <a:cxn ang="0">
                  <a:pos x="120" y="16"/>
                </a:cxn>
                <a:cxn ang="0">
                  <a:pos x="122" y="8"/>
                </a:cxn>
                <a:cxn ang="0">
                  <a:pos x="126" y="0"/>
                </a:cxn>
                <a:cxn ang="0">
                  <a:pos x="103" y="0"/>
                </a:cxn>
                <a:cxn ang="0">
                  <a:pos x="104" y="4"/>
                </a:cxn>
                <a:cxn ang="0">
                  <a:pos x="106" y="8"/>
                </a:cxn>
                <a:cxn ang="0">
                  <a:pos x="107" y="14"/>
                </a:cxn>
                <a:cxn ang="0">
                  <a:pos x="108" y="20"/>
                </a:cxn>
                <a:cxn ang="0">
                  <a:pos x="108" y="110"/>
                </a:cxn>
                <a:cxn ang="0">
                  <a:pos x="107" y="110"/>
                </a:cxn>
                <a:cxn ang="0">
                  <a:pos x="107" y="111"/>
                </a:cxn>
                <a:cxn ang="0">
                  <a:pos x="106" y="111"/>
                </a:cxn>
                <a:cxn ang="0">
                  <a:pos x="106" y="111"/>
                </a:cxn>
                <a:cxn ang="0">
                  <a:pos x="103" y="108"/>
                </a:cxn>
                <a:cxn ang="0">
                  <a:pos x="102" y="106"/>
                </a:cxn>
                <a:cxn ang="0">
                  <a:pos x="58" y="43"/>
                </a:cxn>
                <a:cxn ang="0">
                  <a:pos x="54" y="39"/>
                </a:cxn>
                <a:cxn ang="0">
                  <a:pos x="50" y="32"/>
                </a:cxn>
                <a:cxn ang="0">
                  <a:pos x="46" y="26"/>
                </a:cxn>
                <a:cxn ang="0">
                  <a:pos x="42" y="19"/>
                </a:cxn>
                <a:cxn ang="0">
                  <a:pos x="38" y="12"/>
                </a:cxn>
                <a:cxn ang="0">
                  <a:pos x="35" y="7"/>
                </a:cxn>
                <a:cxn ang="0">
                  <a:pos x="32" y="4"/>
                </a:cxn>
                <a:cxn ang="0">
                  <a:pos x="29" y="1"/>
                </a:cxn>
                <a:cxn ang="0">
                  <a:pos x="27" y="0"/>
                </a:cxn>
                <a:cxn ang="0">
                  <a:pos x="1" y="0"/>
                </a:cxn>
                <a:cxn ang="0">
                  <a:pos x="4" y="5"/>
                </a:cxn>
                <a:cxn ang="0">
                  <a:pos x="6" y="10"/>
                </a:cxn>
                <a:cxn ang="0">
                  <a:pos x="7" y="17"/>
                </a:cxn>
                <a:cxn ang="0">
                  <a:pos x="8" y="30"/>
                </a:cxn>
                <a:cxn ang="0">
                  <a:pos x="8" y="87"/>
                </a:cxn>
                <a:cxn ang="0">
                  <a:pos x="8" y="99"/>
                </a:cxn>
                <a:cxn ang="0">
                  <a:pos x="7" y="110"/>
                </a:cxn>
                <a:cxn ang="0">
                  <a:pos x="5" y="121"/>
                </a:cxn>
                <a:cxn ang="0">
                  <a:pos x="3" y="132"/>
                </a:cxn>
                <a:cxn ang="0">
                  <a:pos x="0" y="142"/>
                </a:cxn>
                <a:cxn ang="0">
                  <a:pos x="26" y="142"/>
                </a:cxn>
              </a:cxnLst>
              <a:rect l="0" t="0" r="r" b="b"/>
              <a:pathLst>
                <a:path w="126" h="143">
                  <a:moveTo>
                    <a:pt x="26" y="142"/>
                  </a:moveTo>
                  <a:lnTo>
                    <a:pt x="22" y="131"/>
                  </a:lnTo>
                  <a:lnTo>
                    <a:pt x="20" y="120"/>
                  </a:lnTo>
                  <a:lnTo>
                    <a:pt x="19" y="108"/>
                  </a:lnTo>
                  <a:lnTo>
                    <a:pt x="19" y="96"/>
                  </a:lnTo>
                  <a:lnTo>
                    <a:pt x="19" y="27"/>
                  </a:lnTo>
                  <a:lnTo>
                    <a:pt x="19" y="25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2" y="26"/>
                  </a:lnTo>
                  <a:lnTo>
                    <a:pt x="23" y="27"/>
                  </a:lnTo>
                  <a:lnTo>
                    <a:pt x="104" y="143"/>
                  </a:lnTo>
                  <a:lnTo>
                    <a:pt x="119" y="143"/>
                  </a:lnTo>
                  <a:lnTo>
                    <a:pt x="119" y="133"/>
                  </a:lnTo>
                  <a:lnTo>
                    <a:pt x="119" y="33"/>
                  </a:lnTo>
                  <a:lnTo>
                    <a:pt x="119" y="24"/>
                  </a:lnTo>
                  <a:lnTo>
                    <a:pt x="120" y="16"/>
                  </a:lnTo>
                  <a:lnTo>
                    <a:pt x="122" y="8"/>
                  </a:lnTo>
                  <a:lnTo>
                    <a:pt x="126" y="0"/>
                  </a:lnTo>
                  <a:lnTo>
                    <a:pt x="103" y="0"/>
                  </a:lnTo>
                  <a:lnTo>
                    <a:pt x="104" y="4"/>
                  </a:lnTo>
                  <a:lnTo>
                    <a:pt x="106" y="8"/>
                  </a:lnTo>
                  <a:lnTo>
                    <a:pt x="107" y="14"/>
                  </a:lnTo>
                  <a:lnTo>
                    <a:pt x="108" y="20"/>
                  </a:lnTo>
                  <a:lnTo>
                    <a:pt x="108" y="110"/>
                  </a:lnTo>
                  <a:lnTo>
                    <a:pt x="107" y="110"/>
                  </a:lnTo>
                  <a:lnTo>
                    <a:pt x="107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3" y="108"/>
                  </a:lnTo>
                  <a:lnTo>
                    <a:pt x="102" y="106"/>
                  </a:lnTo>
                  <a:lnTo>
                    <a:pt x="58" y="43"/>
                  </a:lnTo>
                  <a:lnTo>
                    <a:pt x="54" y="39"/>
                  </a:lnTo>
                  <a:lnTo>
                    <a:pt x="50" y="32"/>
                  </a:lnTo>
                  <a:lnTo>
                    <a:pt x="46" y="26"/>
                  </a:lnTo>
                  <a:lnTo>
                    <a:pt x="42" y="19"/>
                  </a:lnTo>
                  <a:lnTo>
                    <a:pt x="38" y="12"/>
                  </a:lnTo>
                  <a:lnTo>
                    <a:pt x="35" y="7"/>
                  </a:lnTo>
                  <a:lnTo>
                    <a:pt x="32" y="4"/>
                  </a:lnTo>
                  <a:lnTo>
                    <a:pt x="29" y="1"/>
                  </a:lnTo>
                  <a:lnTo>
                    <a:pt x="27" y="0"/>
                  </a:lnTo>
                  <a:lnTo>
                    <a:pt x="1" y="0"/>
                  </a:lnTo>
                  <a:lnTo>
                    <a:pt x="4" y="5"/>
                  </a:lnTo>
                  <a:lnTo>
                    <a:pt x="6" y="10"/>
                  </a:lnTo>
                  <a:lnTo>
                    <a:pt x="7" y="17"/>
                  </a:lnTo>
                  <a:lnTo>
                    <a:pt x="8" y="30"/>
                  </a:lnTo>
                  <a:lnTo>
                    <a:pt x="8" y="87"/>
                  </a:lnTo>
                  <a:lnTo>
                    <a:pt x="8" y="99"/>
                  </a:lnTo>
                  <a:lnTo>
                    <a:pt x="7" y="110"/>
                  </a:lnTo>
                  <a:lnTo>
                    <a:pt x="5" y="121"/>
                  </a:lnTo>
                  <a:lnTo>
                    <a:pt x="3" y="132"/>
                  </a:lnTo>
                  <a:lnTo>
                    <a:pt x="0" y="142"/>
                  </a:lnTo>
                  <a:lnTo>
                    <a:pt x="26" y="14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  <p:sp>
          <p:nvSpPr>
            <p:cNvPr id="20" name="Freeform 14"/>
            <p:cNvSpPr>
              <a:spLocks/>
            </p:cNvSpPr>
            <p:nvPr/>
          </p:nvSpPr>
          <p:spPr bwMode="auto">
            <a:xfrm>
              <a:off x="5133" y="3023"/>
              <a:ext cx="30" cy="142"/>
            </a:xfrm>
            <a:custGeom>
              <a:avLst/>
              <a:gdLst/>
              <a:ahLst/>
              <a:cxnLst>
                <a:cxn ang="0">
                  <a:pos x="5" y="113"/>
                </a:cxn>
                <a:cxn ang="0">
                  <a:pos x="5" y="121"/>
                </a:cxn>
                <a:cxn ang="0">
                  <a:pos x="5" y="128"/>
                </a:cxn>
                <a:cxn ang="0">
                  <a:pos x="3" y="135"/>
                </a:cxn>
                <a:cxn ang="0">
                  <a:pos x="0" y="142"/>
                </a:cxn>
                <a:cxn ang="0">
                  <a:pos x="30" y="142"/>
                </a:cxn>
                <a:cxn ang="0">
                  <a:pos x="27" y="135"/>
                </a:cxn>
                <a:cxn ang="0">
                  <a:pos x="26" y="128"/>
                </a:cxn>
                <a:cxn ang="0">
                  <a:pos x="25" y="120"/>
                </a:cxn>
                <a:cxn ang="0">
                  <a:pos x="25" y="21"/>
                </a:cxn>
                <a:cxn ang="0">
                  <a:pos x="26" y="14"/>
                </a:cxn>
                <a:cxn ang="0">
                  <a:pos x="27" y="6"/>
                </a:cxn>
                <a:cxn ang="0">
                  <a:pos x="30" y="0"/>
                </a:cxn>
                <a:cxn ang="0">
                  <a:pos x="0" y="0"/>
                </a:cxn>
                <a:cxn ang="0">
                  <a:pos x="3" y="6"/>
                </a:cxn>
                <a:cxn ang="0">
                  <a:pos x="5" y="14"/>
                </a:cxn>
                <a:cxn ang="0">
                  <a:pos x="5" y="29"/>
                </a:cxn>
                <a:cxn ang="0">
                  <a:pos x="5" y="113"/>
                </a:cxn>
              </a:cxnLst>
              <a:rect l="0" t="0" r="r" b="b"/>
              <a:pathLst>
                <a:path w="30" h="142">
                  <a:moveTo>
                    <a:pt x="5" y="113"/>
                  </a:moveTo>
                  <a:lnTo>
                    <a:pt x="5" y="121"/>
                  </a:lnTo>
                  <a:lnTo>
                    <a:pt x="5" y="128"/>
                  </a:lnTo>
                  <a:lnTo>
                    <a:pt x="3" y="135"/>
                  </a:lnTo>
                  <a:lnTo>
                    <a:pt x="0" y="142"/>
                  </a:lnTo>
                  <a:lnTo>
                    <a:pt x="30" y="142"/>
                  </a:lnTo>
                  <a:lnTo>
                    <a:pt x="27" y="135"/>
                  </a:lnTo>
                  <a:lnTo>
                    <a:pt x="26" y="128"/>
                  </a:lnTo>
                  <a:lnTo>
                    <a:pt x="25" y="120"/>
                  </a:lnTo>
                  <a:lnTo>
                    <a:pt x="25" y="21"/>
                  </a:lnTo>
                  <a:lnTo>
                    <a:pt x="26" y="14"/>
                  </a:lnTo>
                  <a:lnTo>
                    <a:pt x="27" y="6"/>
                  </a:lnTo>
                  <a:lnTo>
                    <a:pt x="30" y="0"/>
                  </a:lnTo>
                  <a:lnTo>
                    <a:pt x="0" y="0"/>
                  </a:lnTo>
                  <a:lnTo>
                    <a:pt x="3" y="6"/>
                  </a:lnTo>
                  <a:lnTo>
                    <a:pt x="5" y="14"/>
                  </a:lnTo>
                  <a:lnTo>
                    <a:pt x="5" y="29"/>
                  </a:lnTo>
                  <a:lnTo>
                    <a:pt x="5" y="1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5199" y="3023"/>
              <a:ext cx="121" cy="145"/>
            </a:xfrm>
            <a:custGeom>
              <a:avLst/>
              <a:gdLst/>
              <a:ahLst/>
              <a:cxnLst>
                <a:cxn ang="0">
                  <a:pos x="91" y="0"/>
                </a:cxn>
                <a:cxn ang="0">
                  <a:pos x="94" y="7"/>
                </a:cxn>
                <a:cxn ang="0">
                  <a:pos x="95" y="14"/>
                </a:cxn>
                <a:cxn ang="0">
                  <a:pos x="96" y="22"/>
                </a:cxn>
                <a:cxn ang="0">
                  <a:pos x="96" y="64"/>
                </a:cxn>
                <a:cxn ang="0">
                  <a:pos x="95" y="90"/>
                </a:cxn>
                <a:cxn ang="0">
                  <a:pos x="95" y="99"/>
                </a:cxn>
                <a:cxn ang="0">
                  <a:pos x="93" y="108"/>
                </a:cxn>
                <a:cxn ang="0">
                  <a:pos x="91" y="115"/>
                </a:cxn>
                <a:cxn ang="0">
                  <a:pos x="87" y="121"/>
                </a:cxn>
                <a:cxn ang="0">
                  <a:pos x="83" y="126"/>
                </a:cxn>
                <a:cxn ang="0">
                  <a:pos x="77" y="130"/>
                </a:cxn>
                <a:cxn ang="0">
                  <a:pos x="70" y="132"/>
                </a:cxn>
                <a:cxn ang="0">
                  <a:pos x="61" y="132"/>
                </a:cxn>
                <a:cxn ang="0">
                  <a:pos x="52" y="132"/>
                </a:cxn>
                <a:cxn ang="0">
                  <a:pos x="45" y="130"/>
                </a:cxn>
                <a:cxn ang="0">
                  <a:pos x="39" y="127"/>
                </a:cxn>
                <a:cxn ang="0">
                  <a:pos x="34" y="122"/>
                </a:cxn>
                <a:cxn ang="0">
                  <a:pos x="30" y="117"/>
                </a:cxn>
                <a:cxn ang="0">
                  <a:pos x="28" y="110"/>
                </a:cxn>
                <a:cxn ang="0">
                  <a:pos x="26" y="102"/>
                </a:cxn>
                <a:cxn ang="0">
                  <a:pos x="25" y="94"/>
                </a:cxn>
                <a:cxn ang="0">
                  <a:pos x="25" y="22"/>
                </a:cxn>
                <a:cxn ang="0">
                  <a:pos x="26" y="14"/>
                </a:cxn>
                <a:cxn ang="0">
                  <a:pos x="28" y="7"/>
                </a:cxn>
                <a:cxn ang="0">
                  <a:pos x="30" y="0"/>
                </a:cxn>
                <a:cxn ang="0">
                  <a:pos x="0" y="0"/>
                </a:cxn>
                <a:cxn ang="0">
                  <a:pos x="3" y="7"/>
                </a:cxn>
                <a:cxn ang="0">
                  <a:pos x="5" y="14"/>
                </a:cxn>
                <a:cxn ang="0">
                  <a:pos x="6" y="30"/>
                </a:cxn>
                <a:cxn ang="0">
                  <a:pos x="6" y="108"/>
                </a:cxn>
                <a:cxn ang="0">
                  <a:pos x="6" y="117"/>
                </a:cxn>
                <a:cxn ang="0">
                  <a:pos x="9" y="125"/>
                </a:cxn>
                <a:cxn ang="0">
                  <a:pos x="13" y="131"/>
                </a:cxn>
                <a:cxn ang="0">
                  <a:pos x="18" y="137"/>
                </a:cxn>
                <a:cxn ang="0">
                  <a:pos x="24" y="140"/>
                </a:cxn>
                <a:cxn ang="0">
                  <a:pos x="31" y="143"/>
                </a:cxn>
                <a:cxn ang="0">
                  <a:pos x="40" y="145"/>
                </a:cxn>
                <a:cxn ang="0">
                  <a:pos x="49" y="145"/>
                </a:cxn>
                <a:cxn ang="0">
                  <a:pos x="58" y="145"/>
                </a:cxn>
                <a:cxn ang="0">
                  <a:pos x="67" y="143"/>
                </a:cxn>
                <a:cxn ang="0">
                  <a:pos x="74" y="140"/>
                </a:cxn>
                <a:cxn ang="0">
                  <a:pos x="81" y="137"/>
                </a:cxn>
                <a:cxn ang="0">
                  <a:pos x="87" y="134"/>
                </a:cxn>
                <a:cxn ang="0">
                  <a:pos x="92" y="130"/>
                </a:cxn>
                <a:cxn ang="0">
                  <a:pos x="94" y="127"/>
                </a:cxn>
                <a:cxn ang="0">
                  <a:pos x="95" y="127"/>
                </a:cxn>
                <a:cxn ang="0">
                  <a:pos x="95" y="128"/>
                </a:cxn>
                <a:cxn ang="0">
                  <a:pos x="94" y="143"/>
                </a:cxn>
                <a:cxn ang="0">
                  <a:pos x="121" y="142"/>
                </a:cxn>
                <a:cxn ang="0">
                  <a:pos x="118" y="137"/>
                </a:cxn>
                <a:cxn ang="0">
                  <a:pos x="117" y="131"/>
                </a:cxn>
                <a:cxn ang="0">
                  <a:pos x="116" y="125"/>
                </a:cxn>
                <a:cxn ang="0">
                  <a:pos x="116" y="119"/>
                </a:cxn>
                <a:cxn ang="0">
                  <a:pos x="116" y="22"/>
                </a:cxn>
                <a:cxn ang="0">
                  <a:pos x="117" y="14"/>
                </a:cxn>
                <a:cxn ang="0">
                  <a:pos x="118" y="7"/>
                </a:cxn>
                <a:cxn ang="0">
                  <a:pos x="121" y="0"/>
                </a:cxn>
                <a:cxn ang="0">
                  <a:pos x="91" y="0"/>
                </a:cxn>
              </a:cxnLst>
              <a:rect l="0" t="0" r="r" b="b"/>
              <a:pathLst>
                <a:path w="121" h="145">
                  <a:moveTo>
                    <a:pt x="91" y="0"/>
                  </a:moveTo>
                  <a:lnTo>
                    <a:pt x="94" y="7"/>
                  </a:lnTo>
                  <a:lnTo>
                    <a:pt x="95" y="14"/>
                  </a:lnTo>
                  <a:lnTo>
                    <a:pt x="96" y="22"/>
                  </a:lnTo>
                  <a:lnTo>
                    <a:pt x="96" y="64"/>
                  </a:lnTo>
                  <a:lnTo>
                    <a:pt x="95" y="90"/>
                  </a:lnTo>
                  <a:lnTo>
                    <a:pt x="95" y="99"/>
                  </a:lnTo>
                  <a:lnTo>
                    <a:pt x="93" y="108"/>
                  </a:lnTo>
                  <a:lnTo>
                    <a:pt x="91" y="115"/>
                  </a:lnTo>
                  <a:lnTo>
                    <a:pt x="87" y="121"/>
                  </a:lnTo>
                  <a:lnTo>
                    <a:pt x="83" y="126"/>
                  </a:lnTo>
                  <a:lnTo>
                    <a:pt x="77" y="130"/>
                  </a:lnTo>
                  <a:lnTo>
                    <a:pt x="70" y="132"/>
                  </a:lnTo>
                  <a:lnTo>
                    <a:pt x="61" y="132"/>
                  </a:lnTo>
                  <a:lnTo>
                    <a:pt x="52" y="132"/>
                  </a:lnTo>
                  <a:lnTo>
                    <a:pt x="45" y="130"/>
                  </a:lnTo>
                  <a:lnTo>
                    <a:pt x="39" y="127"/>
                  </a:lnTo>
                  <a:lnTo>
                    <a:pt x="34" y="122"/>
                  </a:lnTo>
                  <a:lnTo>
                    <a:pt x="30" y="117"/>
                  </a:lnTo>
                  <a:lnTo>
                    <a:pt x="28" y="110"/>
                  </a:lnTo>
                  <a:lnTo>
                    <a:pt x="26" y="102"/>
                  </a:lnTo>
                  <a:lnTo>
                    <a:pt x="25" y="94"/>
                  </a:lnTo>
                  <a:lnTo>
                    <a:pt x="25" y="22"/>
                  </a:lnTo>
                  <a:lnTo>
                    <a:pt x="26" y="14"/>
                  </a:lnTo>
                  <a:lnTo>
                    <a:pt x="28" y="7"/>
                  </a:lnTo>
                  <a:lnTo>
                    <a:pt x="30" y="0"/>
                  </a:lnTo>
                  <a:lnTo>
                    <a:pt x="0" y="0"/>
                  </a:lnTo>
                  <a:lnTo>
                    <a:pt x="3" y="7"/>
                  </a:lnTo>
                  <a:lnTo>
                    <a:pt x="5" y="14"/>
                  </a:lnTo>
                  <a:lnTo>
                    <a:pt x="6" y="30"/>
                  </a:lnTo>
                  <a:lnTo>
                    <a:pt x="6" y="108"/>
                  </a:lnTo>
                  <a:lnTo>
                    <a:pt x="6" y="117"/>
                  </a:lnTo>
                  <a:lnTo>
                    <a:pt x="9" y="125"/>
                  </a:lnTo>
                  <a:lnTo>
                    <a:pt x="13" y="131"/>
                  </a:lnTo>
                  <a:lnTo>
                    <a:pt x="18" y="137"/>
                  </a:lnTo>
                  <a:lnTo>
                    <a:pt x="24" y="140"/>
                  </a:lnTo>
                  <a:lnTo>
                    <a:pt x="31" y="143"/>
                  </a:lnTo>
                  <a:lnTo>
                    <a:pt x="40" y="145"/>
                  </a:lnTo>
                  <a:lnTo>
                    <a:pt x="49" y="145"/>
                  </a:lnTo>
                  <a:lnTo>
                    <a:pt x="58" y="145"/>
                  </a:lnTo>
                  <a:lnTo>
                    <a:pt x="67" y="143"/>
                  </a:lnTo>
                  <a:lnTo>
                    <a:pt x="74" y="140"/>
                  </a:lnTo>
                  <a:lnTo>
                    <a:pt x="81" y="137"/>
                  </a:lnTo>
                  <a:lnTo>
                    <a:pt x="87" y="134"/>
                  </a:lnTo>
                  <a:lnTo>
                    <a:pt x="92" y="130"/>
                  </a:lnTo>
                  <a:lnTo>
                    <a:pt x="94" y="127"/>
                  </a:lnTo>
                  <a:lnTo>
                    <a:pt x="95" y="127"/>
                  </a:lnTo>
                  <a:lnTo>
                    <a:pt x="95" y="128"/>
                  </a:lnTo>
                  <a:lnTo>
                    <a:pt x="94" y="143"/>
                  </a:lnTo>
                  <a:lnTo>
                    <a:pt x="121" y="142"/>
                  </a:lnTo>
                  <a:lnTo>
                    <a:pt x="118" y="137"/>
                  </a:lnTo>
                  <a:lnTo>
                    <a:pt x="117" y="131"/>
                  </a:lnTo>
                  <a:lnTo>
                    <a:pt x="116" y="125"/>
                  </a:lnTo>
                  <a:lnTo>
                    <a:pt x="116" y="119"/>
                  </a:lnTo>
                  <a:lnTo>
                    <a:pt x="116" y="22"/>
                  </a:lnTo>
                  <a:lnTo>
                    <a:pt x="117" y="14"/>
                  </a:lnTo>
                  <a:lnTo>
                    <a:pt x="118" y="7"/>
                  </a:lnTo>
                  <a:lnTo>
                    <a:pt x="121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5350" y="3023"/>
              <a:ext cx="154" cy="144"/>
            </a:xfrm>
            <a:custGeom>
              <a:avLst/>
              <a:gdLst/>
              <a:ahLst/>
              <a:cxnLst>
                <a:cxn ang="0">
                  <a:pos x="124" y="1"/>
                </a:cxn>
                <a:cxn ang="0">
                  <a:pos x="120" y="6"/>
                </a:cxn>
                <a:cxn ang="0">
                  <a:pos x="80" y="102"/>
                </a:cxn>
                <a:cxn ang="0">
                  <a:pos x="79" y="105"/>
                </a:cxn>
                <a:cxn ang="0">
                  <a:pos x="77" y="107"/>
                </a:cxn>
                <a:cxn ang="0">
                  <a:pos x="74" y="106"/>
                </a:cxn>
                <a:cxn ang="0">
                  <a:pos x="39" y="3"/>
                </a:cxn>
                <a:cxn ang="0">
                  <a:pos x="38" y="1"/>
                </a:cxn>
                <a:cxn ang="0">
                  <a:pos x="6" y="0"/>
                </a:cxn>
                <a:cxn ang="0">
                  <a:pos x="11" y="8"/>
                </a:cxn>
                <a:cxn ang="0">
                  <a:pos x="10" y="98"/>
                </a:cxn>
                <a:cxn ang="0">
                  <a:pos x="8" y="118"/>
                </a:cxn>
                <a:cxn ang="0">
                  <a:pos x="5" y="134"/>
                </a:cxn>
                <a:cxn ang="0">
                  <a:pos x="0" y="142"/>
                </a:cxn>
                <a:cxn ang="0">
                  <a:pos x="24" y="137"/>
                </a:cxn>
                <a:cxn ang="0">
                  <a:pos x="21" y="122"/>
                </a:cxn>
                <a:cxn ang="0">
                  <a:pos x="22" y="26"/>
                </a:cxn>
                <a:cxn ang="0">
                  <a:pos x="24" y="23"/>
                </a:cxn>
                <a:cxn ang="0">
                  <a:pos x="26" y="27"/>
                </a:cxn>
                <a:cxn ang="0">
                  <a:pos x="30" y="35"/>
                </a:cxn>
                <a:cxn ang="0">
                  <a:pos x="121" y="27"/>
                </a:cxn>
                <a:cxn ang="0">
                  <a:pos x="122" y="24"/>
                </a:cxn>
                <a:cxn ang="0">
                  <a:pos x="123" y="24"/>
                </a:cxn>
                <a:cxn ang="0">
                  <a:pos x="125" y="24"/>
                </a:cxn>
                <a:cxn ang="0">
                  <a:pos x="125" y="109"/>
                </a:cxn>
                <a:cxn ang="0">
                  <a:pos x="123" y="134"/>
                </a:cxn>
                <a:cxn ang="0">
                  <a:pos x="154" y="142"/>
                </a:cxn>
                <a:cxn ang="0">
                  <a:pos x="148" y="123"/>
                </a:cxn>
                <a:cxn ang="0">
                  <a:pos x="146" y="86"/>
                </a:cxn>
                <a:cxn ang="0">
                  <a:pos x="145" y="25"/>
                </a:cxn>
                <a:cxn ang="0">
                  <a:pos x="146" y="12"/>
                </a:cxn>
                <a:cxn ang="0">
                  <a:pos x="150" y="0"/>
                </a:cxn>
              </a:cxnLst>
              <a:rect l="0" t="0" r="r" b="b"/>
              <a:pathLst>
                <a:path w="154" h="144">
                  <a:moveTo>
                    <a:pt x="127" y="0"/>
                  </a:moveTo>
                  <a:lnTo>
                    <a:pt x="124" y="1"/>
                  </a:lnTo>
                  <a:lnTo>
                    <a:pt x="122" y="3"/>
                  </a:lnTo>
                  <a:lnTo>
                    <a:pt x="120" y="6"/>
                  </a:lnTo>
                  <a:lnTo>
                    <a:pt x="118" y="9"/>
                  </a:lnTo>
                  <a:lnTo>
                    <a:pt x="80" y="102"/>
                  </a:lnTo>
                  <a:lnTo>
                    <a:pt x="79" y="104"/>
                  </a:lnTo>
                  <a:lnTo>
                    <a:pt x="79" y="105"/>
                  </a:lnTo>
                  <a:lnTo>
                    <a:pt x="78" y="106"/>
                  </a:lnTo>
                  <a:lnTo>
                    <a:pt x="77" y="107"/>
                  </a:lnTo>
                  <a:lnTo>
                    <a:pt x="76" y="107"/>
                  </a:lnTo>
                  <a:lnTo>
                    <a:pt x="74" y="106"/>
                  </a:lnTo>
                  <a:lnTo>
                    <a:pt x="73" y="100"/>
                  </a:lnTo>
                  <a:lnTo>
                    <a:pt x="39" y="3"/>
                  </a:lnTo>
                  <a:lnTo>
                    <a:pt x="39" y="2"/>
                  </a:lnTo>
                  <a:lnTo>
                    <a:pt x="38" y="1"/>
                  </a:lnTo>
                  <a:lnTo>
                    <a:pt x="36" y="0"/>
                  </a:lnTo>
                  <a:lnTo>
                    <a:pt x="6" y="0"/>
                  </a:lnTo>
                  <a:lnTo>
                    <a:pt x="9" y="4"/>
                  </a:lnTo>
                  <a:lnTo>
                    <a:pt x="11" y="8"/>
                  </a:lnTo>
                  <a:lnTo>
                    <a:pt x="11" y="87"/>
                  </a:lnTo>
                  <a:lnTo>
                    <a:pt x="10" y="98"/>
                  </a:lnTo>
                  <a:lnTo>
                    <a:pt x="9" y="108"/>
                  </a:lnTo>
                  <a:lnTo>
                    <a:pt x="8" y="118"/>
                  </a:lnTo>
                  <a:lnTo>
                    <a:pt x="7" y="126"/>
                  </a:lnTo>
                  <a:lnTo>
                    <a:pt x="5" y="134"/>
                  </a:lnTo>
                  <a:lnTo>
                    <a:pt x="2" y="139"/>
                  </a:lnTo>
                  <a:lnTo>
                    <a:pt x="0" y="142"/>
                  </a:lnTo>
                  <a:lnTo>
                    <a:pt x="26" y="142"/>
                  </a:lnTo>
                  <a:lnTo>
                    <a:pt x="24" y="137"/>
                  </a:lnTo>
                  <a:lnTo>
                    <a:pt x="22" y="130"/>
                  </a:lnTo>
                  <a:lnTo>
                    <a:pt x="21" y="122"/>
                  </a:lnTo>
                  <a:lnTo>
                    <a:pt x="21" y="28"/>
                  </a:lnTo>
                  <a:lnTo>
                    <a:pt x="22" y="26"/>
                  </a:lnTo>
                  <a:lnTo>
                    <a:pt x="22" y="24"/>
                  </a:lnTo>
                  <a:lnTo>
                    <a:pt x="24" y="23"/>
                  </a:lnTo>
                  <a:lnTo>
                    <a:pt x="25" y="24"/>
                  </a:lnTo>
                  <a:lnTo>
                    <a:pt x="26" y="27"/>
                  </a:lnTo>
                  <a:lnTo>
                    <a:pt x="28" y="30"/>
                  </a:lnTo>
                  <a:lnTo>
                    <a:pt x="30" y="35"/>
                  </a:lnTo>
                  <a:lnTo>
                    <a:pt x="71" y="144"/>
                  </a:lnTo>
                  <a:lnTo>
                    <a:pt x="121" y="27"/>
                  </a:lnTo>
                  <a:lnTo>
                    <a:pt x="122" y="26"/>
                  </a:lnTo>
                  <a:lnTo>
                    <a:pt x="122" y="24"/>
                  </a:lnTo>
                  <a:lnTo>
                    <a:pt x="122" y="24"/>
                  </a:lnTo>
                  <a:lnTo>
                    <a:pt x="123" y="24"/>
                  </a:lnTo>
                  <a:lnTo>
                    <a:pt x="124" y="23"/>
                  </a:lnTo>
                  <a:lnTo>
                    <a:pt x="125" y="24"/>
                  </a:lnTo>
                  <a:lnTo>
                    <a:pt x="125" y="24"/>
                  </a:lnTo>
                  <a:lnTo>
                    <a:pt x="125" y="109"/>
                  </a:lnTo>
                  <a:lnTo>
                    <a:pt x="125" y="127"/>
                  </a:lnTo>
                  <a:lnTo>
                    <a:pt x="123" y="134"/>
                  </a:lnTo>
                  <a:lnTo>
                    <a:pt x="122" y="142"/>
                  </a:lnTo>
                  <a:lnTo>
                    <a:pt x="154" y="142"/>
                  </a:lnTo>
                  <a:lnTo>
                    <a:pt x="150" y="133"/>
                  </a:lnTo>
                  <a:lnTo>
                    <a:pt x="148" y="123"/>
                  </a:lnTo>
                  <a:lnTo>
                    <a:pt x="147" y="113"/>
                  </a:lnTo>
                  <a:lnTo>
                    <a:pt x="146" y="86"/>
                  </a:lnTo>
                  <a:lnTo>
                    <a:pt x="145" y="58"/>
                  </a:lnTo>
                  <a:lnTo>
                    <a:pt x="145" y="25"/>
                  </a:lnTo>
                  <a:lnTo>
                    <a:pt x="146" y="18"/>
                  </a:lnTo>
                  <a:lnTo>
                    <a:pt x="146" y="12"/>
                  </a:lnTo>
                  <a:lnTo>
                    <a:pt x="147" y="5"/>
                  </a:lnTo>
                  <a:lnTo>
                    <a:pt x="150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4281" y="3225"/>
              <a:ext cx="108" cy="101"/>
            </a:xfrm>
            <a:custGeom>
              <a:avLst/>
              <a:gdLst/>
              <a:ahLst/>
              <a:cxnLst>
                <a:cxn ang="0">
                  <a:pos x="89" y="0"/>
                </a:cxn>
                <a:cxn ang="0">
                  <a:pos x="88" y="0"/>
                </a:cxn>
                <a:cxn ang="0">
                  <a:pos x="87" y="1"/>
                </a:cxn>
                <a:cxn ang="0">
                  <a:pos x="85" y="3"/>
                </a:cxn>
                <a:cxn ang="0">
                  <a:pos x="84" y="4"/>
                </a:cxn>
                <a:cxn ang="0">
                  <a:pos x="83" y="7"/>
                </a:cxn>
                <a:cxn ang="0">
                  <a:pos x="56" y="72"/>
                </a:cxn>
                <a:cxn ang="0">
                  <a:pos x="56" y="73"/>
                </a:cxn>
                <a:cxn ang="0">
                  <a:pos x="55" y="75"/>
                </a:cxn>
                <a:cxn ang="0">
                  <a:pos x="54" y="75"/>
                </a:cxn>
                <a:cxn ang="0">
                  <a:pos x="54" y="75"/>
                </a:cxn>
                <a:cxn ang="0">
                  <a:pos x="53" y="75"/>
                </a:cxn>
                <a:cxn ang="0">
                  <a:pos x="52" y="75"/>
                </a:cxn>
                <a:cxn ang="0">
                  <a:pos x="51" y="71"/>
                </a:cxn>
                <a:cxn ang="0">
                  <a:pos x="28" y="3"/>
                </a:cxn>
                <a:cxn ang="0">
                  <a:pos x="28" y="2"/>
                </a:cxn>
                <a:cxn ang="0">
                  <a:pos x="26" y="1"/>
                </a:cxn>
                <a:cxn ang="0">
                  <a:pos x="26" y="1"/>
                </a:cxn>
                <a:cxn ang="0">
                  <a:pos x="24" y="0"/>
                </a:cxn>
                <a:cxn ang="0">
                  <a:pos x="4" y="0"/>
                </a:cxn>
                <a:cxn ang="0">
                  <a:pos x="7" y="3"/>
                </a:cxn>
                <a:cxn ang="0">
                  <a:pos x="8" y="6"/>
                </a:cxn>
                <a:cxn ang="0">
                  <a:pos x="8" y="9"/>
                </a:cxn>
                <a:cxn ang="0">
                  <a:pos x="8" y="56"/>
                </a:cxn>
                <a:cxn ang="0">
                  <a:pos x="7" y="72"/>
                </a:cxn>
                <a:cxn ang="0">
                  <a:pos x="7" y="80"/>
                </a:cxn>
                <a:cxn ang="0">
                  <a:pos x="5" y="87"/>
                </a:cxn>
                <a:cxn ang="0">
                  <a:pos x="4" y="93"/>
                </a:cxn>
                <a:cxn ang="0">
                  <a:pos x="1" y="97"/>
                </a:cxn>
                <a:cxn ang="0">
                  <a:pos x="0" y="100"/>
                </a:cxn>
                <a:cxn ang="0">
                  <a:pos x="19" y="100"/>
                </a:cxn>
                <a:cxn ang="0">
                  <a:pos x="17" y="95"/>
                </a:cxn>
                <a:cxn ang="0">
                  <a:pos x="16" y="88"/>
                </a:cxn>
                <a:cxn ang="0">
                  <a:pos x="15" y="81"/>
                </a:cxn>
                <a:cxn ang="0">
                  <a:pos x="15" y="19"/>
                </a:cxn>
                <a:cxn ang="0">
                  <a:pos x="16" y="18"/>
                </a:cxn>
                <a:cxn ang="0">
                  <a:pos x="16" y="17"/>
                </a:cxn>
                <a:cxn ang="0">
                  <a:pos x="16" y="17"/>
                </a:cxn>
                <a:cxn ang="0">
                  <a:pos x="17" y="17"/>
                </a:cxn>
                <a:cxn ang="0">
                  <a:pos x="18" y="18"/>
                </a:cxn>
                <a:cxn ang="0">
                  <a:pos x="20" y="21"/>
                </a:cxn>
                <a:cxn ang="0">
                  <a:pos x="21" y="25"/>
                </a:cxn>
                <a:cxn ang="0">
                  <a:pos x="51" y="101"/>
                </a:cxn>
                <a:cxn ang="0">
                  <a:pos x="85" y="19"/>
                </a:cxn>
                <a:cxn ang="0">
                  <a:pos x="86" y="17"/>
                </a:cxn>
                <a:cxn ang="0">
                  <a:pos x="86" y="17"/>
                </a:cxn>
                <a:cxn ang="0">
                  <a:pos x="87" y="17"/>
                </a:cxn>
                <a:cxn ang="0">
                  <a:pos x="88" y="17"/>
                </a:cxn>
                <a:cxn ang="0">
                  <a:pos x="88" y="18"/>
                </a:cxn>
                <a:cxn ang="0">
                  <a:pos x="88" y="19"/>
                </a:cxn>
                <a:cxn ang="0">
                  <a:pos x="88" y="78"/>
                </a:cxn>
                <a:cxn ang="0">
                  <a:pos x="88" y="86"/>
                </a:cxn>
                <a:cxn ang="0">
                  <a:pos x="87" y="93"/>
                </a:cxn>
                <a:cxn ang="0">
                  <a:pos x="85" y="100"/>
                </a:cxn>
                <a:cxn ang="0">
                  <a:pos x="108" y="100"/>
                </a:cxn>
                <a:cxn ang="0">
                  <a:pos x="106" y="93"/>
                </a:cxn>
                <a:cxn ang="0">
                  <a:pos x="104" y="86"/>
                </a:cxn>
                <a:cxn ang="0">
                  <a:pos x="103" y="79"/>
                </a:cxn>
                <a:cxn ang="0">
                  <a:pos x="102" y="60"/>
                </a:cxn>
                <a:cxn ang="0">
                  <a:pos x="102" y="11"/>
                </a:cxn>
                <a:cxn ang="0">
                  <a:pos x="103" y="5"/>
                </a:cxn>
                <a:cxn ang="0">
                  <a:pos x="105" y="0"/>
                </a:cxn>
                <a:cxn ang="0">
                  <a:pos x="89" y="0"/>
                </a:cxn>
              </a:cxnLst>
              <a:rect l="0" t="0" r="r" b="b"/>
              <a:pathLst>
                <a:path w="108" h="101">
                  <a:moveTo>
                    <a:pt x="89" y="0"/>
                  </a:moveTo>
                  <a:lnTo>
                    <a:pt x="88" y="0"/>
                  </a:lnTo>
                  <a:lnTo>
                    <a:pt x="87" y="1"/>
                  </a:lnTo>
                  <a:lnTo>
                    <a:pt x="85" y="3"/>
                  </a:lnTo>
                  <a:lnTo>
                    <a:pt x="84" y="4"/>
                  </a:lnTo>
                  <a:lnTo>
                    <a:pt x="83" y="7"/>
                  </a:lnTo>
                  <a:lnTo>
                    <a:pt x="56" y="72"/>
                  </a:lnTo>
                  <a:lnTo>
                    <a:pt x="56" y="73"/>
                  </a:lnTo>
                  <a:lnTo>
                    <a:pt x="55" y="75"/>
                  </a:lnTo>
                  <a:lnTo>
                    <a:pt x="54" y="75"/>
                  </a:lnTo>
                  <a:lnTo>
                    <a:pt x="54" y="75"/>
                  </a:lnTo>
                  <a:lnTo>
                    <a:pt x="53" y="75"/>
                  </a:lnTo>
                  <a:lnTo>
                    <a:pt x="52" y="75"/>
                  </a:lnTo>
                  <a:lnTo>
                    <a:pt x="51" y="71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4" y="0"/>
                  </a:lnTo>
                  <a:lnTo>
                    <a:pt x="4" y="0"/>
                  </a:lnTo>
                  <a:lnTo>
                    <a:pt x="7" y="3"/>
                  </a:lnTo>
                  <a:lnTo>
                    <a:pt x="8" y="6"/>
                  </a:lnTo>
                  <a:lnTo>
                    <a:pt x="8" y="9"/>
                  </a:lnTo>
                  <a:lnTo>
                    <a:pt x="8" y="56"/>
                  </a:lnTo>
                  <a:lnTo>
                    <a:pt x="7" y="72"/>
                  </a:lnTo>
                  <a:lnTo>
                    <a:pt x="7" y="80"/>
                  </a:lnTo>
                  <a:lnTo>
                    <a:pt x="5" y="87"/>
                  </a:lnTo>
                  <a:lnTo>
                    <a:pt x="4" y="93"/>
                  </a:lnTo>
                  <a:lnTo>
                    <a:pt x="1" y="97"/>
                  </a:lnTo>
                  <a:lnTo>
                    <a:pt x="0" y="100"/>
                  </a:lnTo>
                  <a:lnTo>
                    <a:pt x="19" y="100"/>
                  </a:lnTo>
                  <a:lnTo>
                    <a:pt x="17" y="95"/>
                  </a:lnTo>
                  <a:lnTo>
                    <a:pt x="16" y="88"/>
                  </a:lnTo>
                  <a:lnTo>
                    <a:pt x="15" y="81"/>
                  </a:lnTo>
                  <a:lnTo>
                    <a:pt x="15" y="19"/>
                  </a:lnTo>
                  <a:lnTo>
                    <a:pt x="16" y="18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7" y="17"/>
                  </a:lnTo>
                  <a:lnTo>
                    <a:pt x="18" y="18"/>
                  </a:lnTo>
                  <a:lnTo>
                    <a:pt x="20" y="21"/>
                  </a:lnTo>
                  <a:lnTo>
                    <a:pt x="21" y="25"/>
                  </a:lnTo>
                  <a:lnTo>
                    <a:pt x="51" y="101"/>
                  </a:lnTo>
                  <a:lnTo>
                    <a:pt x="85" y="19"/>
                  </a:lnTo>
                  <a:lnTo>
                    <a:pt x="86" y="17"/>
                  </a:lnTo>
                  <a:lnTo>
                    <a:pt x="86" y="17"/>
                  </a:lnTo>
                  <a:lnTo>
                    <a:pt x="87" y="17"/>
                  </a:lnTo>
                  <a:lnTo>
                    <a:pt x="88" y="17"/>
                  </a:lnTo>
                  <a:lnTo>
                    <a:pt x="88" y="18"/>
                  </a:lnTo>
                  <a:lnTo>
                    <a:pt x="88" y="19"/>
                  </a:lnTo>
                  <a:lnTo>
                    <a:pt x="88" y="78"/>
                  </a:lnTo>
                  <a:lnTo>
                    <a:pt x="88" y="86"/>
                  </a:lnTo>
                  <a:lnTo>
                    <a:pt x="87" y="93"/>
                  </a:lnTo>
                  <a:lnTo>
                    <a:pt x="85" y="100"/>
                  </a:lnTo>
                  <a:lnTo>
                    <a:pt x="108" y="100"/>
                  </a:lnTo>
                  <a:lnTo>
                    <a:pt x="106" y="93"/>
                  </a:lnTo>
                  <a:lnTo>
                    <a:pt x="104" y="86"/>
                  </a:lnTo>
                  <a:lnTo>
                    <a:pt x="103" y="79"/>
                  </a:lnTo>
                  <a:lnTo>
                    <a:pt x="102" y="60"/>
                  </a:lnTo>
                  <a:lnTo>
                    <a:pt x="102" y="11"/>
                  </a:lnTo>
                  <a:lnTo>
                    <a:pt x="103" y="5"/>
                  </a:lnTo>
                  <a:lnTo>
                    <a:pt x="105" y="0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  <p:sp>
          <p:nvSpPr>
            <p:cNvPr id="24" name="Freeform 18"/>
            <p:cNvSpPr>
              <a:spLocks noEditPoints="1"/>
            </p:cNvSpPr>
            <p:nvPr/>
          </p:nvSpPr>
          <p:spPr bwMode="auto">
            <a:xfrm>
              <a:off x="4396" y="3225"/>
              <a:ext cx="101" cy="100"/>
            </a:xfrm>
            <a:custGeom>
              <a:avLst/>
              <a:gdLst/>
              <a:ahLst/>
              <a:cxnLst>
                <a:cxn ang="0">
                  <a:pos x="64" y="50"/>
                </a:cxn>
                <a:cxn ang="0">
                  <a:pos x="35" y="50"/>
                </a:cxn>
                <a:cxn ang="0">
                  <a:pos x="49" y="17"/>
                </a:cxn>
                <a:cxn ang="0">
                  <a:pos x="49" y="15"/>
                </a:cxn>
                <a:cxn ang="0">
                  <a:pos x="50" y="14"/>
                </a:cxn>
                <a:cxn ang="0">
                  <a:pos x="50" y="13"/>
                </a:cxn>
                <a:cxn ang="0">
                  <a:pos x="51" y="13"/>
                </a:cxn>
                <a:cxn ang="0">
                  <a:pos x="52" y="13"/>
                </a:cxn>
                <a:cxn ang="0">
                  <a:pos x="53" y="15"/>
                </a:cxn>
                <a:cxn ang="0">
                  <a:pos x="54" y="16"/>
                </a:cxn>
                <a:cxn ang="0">
                  <a:pos x="54" y="17"/>
                </a:cxn>
                <a:cxn ang="0">
                  <a:pos x="64" y="50"/>
                </a:cxn>
                <a:cxn ang="0">
                  <a:pos x="101" y="100"/>
                </a:cxn>
                <a:cxn ang="0">
                  <a:pos x="98" y="94"/>
                </a:cxn>
                <a:cxn ang="0">
                  <a:pos x="89" y="76"/>
                </a:cxn>
                <a:cxn ang="0">
                  <a:pos x="82" y="57"/>
                </a:cxn>
                <a:cxn ang="0">
                  <a:pos x="75" y="38"/>
                </a:cxn>
                <a:cxn ang="0">
                  <a:pos x="68" y="19"/>
                </a:cxn>
                <a:cxn ang="0">
                  <a:pos x="62" y="0"/>
                </a:cxn>
                <a:cxn ang="0">
                  <a:pos x="44" y="0"/>
                </a:cxn>
                <a:cxn ang="0">
                  <a:pos x="44" y="5"/>
                </a:cxn>
                <a:cxn ang="0">
                  <a:pos x="44" y="9"/>
                </a:cxn>
                <a:cxn ang="0">
                  <a:pos x="42" y="14"/>
                </a:cxn>
                <a:cxn ang="0">
                  <a:pos x="40" y="21"/>
                </a:cxn>
                <a:cxn ang="0">
                  <a:pos x="37" y="28"/>
                </a:cxn>
                <a:cxn ang="0">
                  <a:pos x="33" y="37"/>
                </a:cxn>
                <a:cxn ang="0">
                  <a:pos x="29" y="46"/>
                </a:cxn>
                <a:cxn ang="0">
                  <a:pos x="25" y="55"/>
                </a:cxn>
                <a:cxn ang="0">
                  <a:pos x="12" y="80"/>
                </a:cxn>
                <a:cxn ang="0">
                  <a:pos x="9" y="87"/>
                </a:cxn>
                <a:cxn ang="0">
                  <a:pos x="6" y="92"/>
                </a:cxn>
                <a:cxn ang="0">
                  <a:pos x="3" y="95"/>
                </a:cxn>
                <a:cxn ang="0">
                  <a:pos x="0" y="100"/>
                </a:cxn>
                <a:cxn ang="0">
                  <a:pos x="19" y="100"/>
                </a:cxn>
                <a:cxn ang="0">
                  <a:pos x="19" y="97"/>
                </a:cxn>
                <a:cxn ang="0">
                  <a:pos x="19" y="94"/>
                </a:cxn>
                <a:cxn ang="0">
                  <a:pos x="20" y="88"/>
                </a:cxn>
                <a:cxn ang="0">
                  <a:pos x="22" y="81"/>
                </a:cxn>
                <a:cxn ang="0">
                  <a:pos x="25" y="72"/>
                </a:cxn>
                <a:cxn ang="0">
                  <a:pos x="28" y="64"/>
                </a:cxn>
                <a:cxn ang="0">
                  <a:pos x="33" y="56"/>
                </a:cxn>
                <a:cxn ang="0">
                  <a:pos x="67" y="56"/>
                </a:cxn>
                <a:cxn ang="0">
                  <a:pos x="84" y="100"/>
                </a:cxn>
                <a:cxn ang="0">
                  <a:pos x="101" y="100"/>
                </a:cxn>
              </a:cxnLst>
              <a:rect l="0" t="0" r="r" b="b"/>
              <a:pathLst>
                <a:path w="101" h="100">
                  <a:moveTo>
                    <a:pt x="64" y="50"/>
                  </a:moveTo>
                  <a:lnTo>
                    <a:pt x="35" y="50"/>
                  </a:lnTo>
                  <a:lnTo>
                    <a:pt x="49" y="17"/>
                  </a:lnTo>
                  <a:lnTo>
                    <a:pt x="49" y="15"/>
                  </a:lnTo>
                  <a:lnTo>
                    <a:pt x="50" y="14"/>
                  </a:lnTo>
                  <a:lnTo>
                    <a:pt x="50" y="13"/>
                  </a:lnTo>
                  <a:lnTo>
                    <a:pt x="51" y="13"/>
                  </a:lnTo>
                  <a:lnTo>
                    <a:pt x="52" y="13"/>
                  </a:lnTo>
                  <a:lnTo>
                    <a:pt x="53" y="15"/>
                  </a:lnTo>
                  <a:lnTo>
                    <a:pt x="54" y="16"/>
                  </a:lnTo>
                  <a:lnTo>
                    <a:pt x="54" y="17"/>
                  </a:lnTo>
                  <a:lnTo>
                    <a:pt x="64" y="50"/>
                  </a:lnTo>
                  <a:close/>
                  <a:moveTo>
                    <a:pt x="101" y="100"/>
                  </a:moveTo>
                  <a:lnTo>
                    <a:pt x="98" y="94"/>
                  </a:lnTo>
                  <a:lnTo>
                    <a:pt x="89" y="76"/>
                  </a:lnTo>
                  <a:lnTo>
                    <a:pt x="82" y="57"/>
                  </a:lnTo>
                  <a:lnTo>
                    <a:pt x="75" y="38"/>
                  </a:lnTo>
                  <a:lnTo>
                    <a:pt x="68" y="19"/>
                  </a:lnTo>
                  <a:lnTo>
                    <a:pt x="62" y="0"/>
                  </a:lnTo>
                  <a:lnTo>
                    <a:pt x="44" y="0"/>
                  </a:lnTo>
                  <a:lnTo>
                    <a:pt x="44" y="5"/>
                  </a:lnTo>
                  <a:lnTo>
                    <a:pt x="44" y="9"/>
                  </a:lnTo>
                  <a:lnTo>
                    <a:pt x="42" y="14"/>
                  </a:lnTo>
                  <a:lnTo>
                    <a:pt x="40" y="21"/>
                  </a:lnTo>
                  <a:lnTo>
                    <a:pt x="37" y="28"/>
                  </a:lnTo>
                  <a:lnTo>
                    <a:pt x="33" y="37"/>
                  </a:lnTo>
                  <a:lnTo>
                    <a:pt x="29" y="46"/>
                  </a:lnTo>
                  <a:lnTo>
                    <a:pt x="25" y="55"/>
                  </a:lnTo>
                  <a:lnTo>
                    <a:pt x="12" y="80"/>
                  </a:lnTo>
                  <a:lnTo>
                    <a:pt x="9" y="87"/>
                  </a:lnTo>
                  <a:lnTo>
                    <a:pt x="6" y="92"/>
                  </a:lnTo>
                  <a:lnTo>
                    <a:pt x="3" y="95"/>
                  </a:lnTo>
                  <a:lnTo>
                    <a:pt x="0" y="100"/>
                  </a:lnTo>
                  <a:lnTo>
                    <a:pt x="19" y="100"/>
                  </a:lnTo>
                  <a:lnTo>
                    <a:pt x="19" y="97"/>
                  </a:lnTo>
                  <a:lnTo>
                    <a:pt x="19" y="94"/>
                  </a:lnTo>
                  <a:lnTo>
                    <a:pt x="20" y="88"/>
                  </a:lnTo>
                  <a:lnTo>
                    <a:pt x="22" y="81"/>
                  </a:lnTo>
                  <a:lnTo>
                    <a:pt x="25" y="72"/>
                  </a:lnTo>
                  <a:lnTo>
                    <a:pt x="28" y="64"/>
                  </a:lnTo>
                  <a:lnTo>
                    <a:pt x="33" y="56"/>
                  </a:lnTo>
                  <a:lnTo>
                    <a:pt x="67" y="56"/>
                  </a:lnTo>
                  <a:lnTo>
                    <a:pt x="84" y="100"/>
                  </a:lnTo>
                  <a:lnTo>
                    <a:pt x="101" y="10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  <p:sp>
          <p:nvSpPr>
            <p:cNvPr id="25" name="Freeform 19"/>
            <p:cNvSpPr>
              <a:spLocks noEditPoints="1"/>
            </p:cNvSpPr>
            <p:nvPr/>
          </p:nvSpPr>
          <p:spPr bwMode="auto">
            <a:xfrm>
              <a:off x="4509" y="3224"/>
              <a:ext cx="90" cy="101"/>
            </a:xfrm>
            <a:custGeom>
              <a:avLst/>
              <a:gdLst/>
              <a:ahLst/>
              <a:cxnLst>
                <a:cxn ang="0">
                  <a:pos x="3" y="80"/>
                </a:cxn>
                <a:cxn ang="0">
                  <a:pos x="3" y="86"/>
                </a:cxn>
                <a:cxn ang="0">
                  <a:pos x="3" y="91"/>
                </a:cxn>
                <a:cxn ang="0">
                  <a:pos x="2" y="96"/>
                </a:cxn>
                <a:cxn ang="0">
                  <a:pos x="0" y="101"/>
                </a:cxn>
                <a:cxn ang="0">
                  <a:pos x="8" y="101"/>
                </a:cxn>
                <a:cxn ang="0">
                  <a:pos x="17" y="101"/>
                </a:cxn>
                <a:cxn ang="0">
                  <a:pos x="37" y="101"/>
                </a:cxn>
                <a:cxn ang="0">
                  <a:pos x="46" y="100"/>
                </a:cxn>
                <a:cxn ang="0">
                  <a:pos x="56" y="98"/>
                </a:cxn>
                <a:cxn ang="0">
                  <a:pos x="64" y="95"/>
                </a:cxn>
                <a:cxn ang="0">
                  <a:pos x="71" y="90"/>
                </a:cxn>
                <a:cxn ang="0">
                  <a:pos x="78" y="84"/>
                </a:cxn>
                <a:cxn ang="0">
                  <a:pos x="83" y="77"/>
                </a:cxn>
                <a:cxn ang="0">
                  <a:pos x="87" y="68"/>
                </a:cxn>
                <a:cxn ang="0">
                  <a:pos x="89" y="58"/>
                </a:cxn>
                <a:cxn ang="0">
                  <a:pos x="90" y="47"/>
                </a:cxn>
                <a:cxn ang="0">
                  <a:pos x="89" y="36"/>
                </a:cxn>
                <a:cxn ang="0">
                  <a:pos x="86" y="26"/>
                </a:cxn>
                <a:cxn ang="0">
                  <a:pos x="81" y="17"/>
                </a:cxn>
                <a:cxn ang="0">
                  <a:pos x="75" y="10"/>
                </a:cxn>
                <a:cxn ang="0">
                  <a:pos x="67" y="4"/>
                </a:cxn>
                <a:cxn ang="0">
                  <a:pos x="58" y="1"/>
                </a:cxn>
                <a:cxn ang="0">
                  <a:pos x="47" y="0"/>
                </a:cxn>
                <a:cxn ang="0">
                  <a:pos x="23" y="1"/>
                </a:cxn>
                <a:cxn ang="0">
                  <a:pos x="0" y="1"/>
                </a:cxn>
                <a:cxn ang="0">
                  <a:pos x="2" y="6"/>
                </a:cxn>
                <a:cxn ang="0">
                  <a:pos x="3" y="11"/>
                </a:cxn>
                <a:cxn ang="0">
                  <a:pos x="3" y="22"/>
                </a:cxn>
                <a:cxn ang="0">
                  <a:pos x="3" y="80"/>
                </a:cxn>
                <a:cxn ang="0">
                  <a:pos x="17" y="15"/>
                </a:cxn>
                <a:cxn ang="0">
                  <a:pos x="17" y="8"/>
                </a:cxn>
                <a:cxn ang="0">
                  <a:pos x="24" y="7"/>
                </a:cxn>
                <a:cxn ang="0">
                  <a:pos x="32" y="6"/>
                </a:cxn>
                <a:cxn ang="0">
                  <a:pos x="42" y="7"/>
                </a:cxn>
                <a:cxn ang="0">
                  <a:pos x="50" y="9"/>
                </a:cxn>
                <a:cxn ang="0">
                  <a:pos x="58" y="13"/>
                </a:cxn>
                <a:cxn ang="0">
                  <a:pos x="64" y="18"/>
                </a:cxn>
                <a:cxn ang="0">
                  <a:pos x="68" y="24"/>
                </a:cxn>
                <a:cxn ang="0">
                  <a:pos x="72" y="32"/>
                </a:cxn>
                <a:cxn ang="0">
                  <a:pos x="74" y="40"/>
                </a:cxn>
                <a:cxn ang="0">
                  <a:pos x="74" y="50"/>
                </a:cxn>
                <a:cxn ang="0">
                  <a:pos x="74" y="58"/>
                </a:cxn>
                <a:cxn ang="0">
                  <a:pos x="73" y="66"/>
                </a:cxn>
                <a:cxn ang="0">
                  <a:pos x="71" y="73"/>
                </a:cxn>
                <a:cxn ang="0">
                  <a:pos x="68" y="79"/>
                </a:cxn>
                <a:cxn ang="0">
                  <a:pos x="64" y="85"/>
                </a:cxn>
                <a:cxn ang="0">
                  <a:pos x="59" y="89"/>
                </a:cxn>
                <a:cxn ang="0">
                  <a:pos x="53" y="92"/>
                </a:cxn>
                <a:cxn ang="0">
                  <a:pos x="46" y="94"/>
                </a:cxn>
                <a:cxn ang="0">
                  <a:pos x="37" y="95"/>
                </a:cxn>
                <a:cxn ang="0">
                  <a:pos x="28" y="95"/>
                </a:cxn>
                <a:cxn ang="0">
                  <a:pos x="23" y="94"/>
                </a:cxn>
                <a:cxn ang="0">
                  <a:pos x="19" y="92"/>
                </a:cxn>
                <a:cxn ang="0">
                  <a:pos x="18" y="89"/>
                </a:cxn>
                <a:cxn ang="0">
                  <a:pos x="17" y="83"/>
                </a:cxn>
                <a:cxn ang="0">
                  <a:pos x="17" y="15"/>
                </a:cxn>
              </a:cxnLst>
              <a:rect l="0" t="0" r="r" b="b"/>
              <a:pathLst>
                <a:path w="90" h="101">
                  <a:moveTo>
                    <a:pt x="3" y="80"/>
                  </a:moveTo>
                  <a:lnTo>
                    <a:pt x="3" y="86"/>
                  </a:lnTo>
                  <a:lnTo>
                    <a:pt x="3" y="91"/>
                  </a:lnTo>
                  <a:lnTo>
                    <a:pt x="2" y="96"/>
                  </a:lnTo>
                  <a:lnTo>
                    <a:pt x="0" y="101"/>
                  </a:lnTo>
                  <a:lnTo>
                    <a:pt x="8" y="101"/>
                  </a:lnTo>
                  <a:lnTo>
                    <a:pt x="17" y="101"/>
                  </a:lnTo>
                  <a:lnTo>
                    <a:pt x="37" y="101"/>
                  </a:lnTo>
                  <a:lnTo>
                    <a:pt x="46" y="100"/>
                  </a:lnTo>
                  <a:lnTo>
                    <a:pt x="56" y="98"/>
                  </a:lnTo>
                  <a:lnTo>
                    <a:pt x="64" y="95"/>
                  </a:lnTo>
                  <a:lnTo>
                    <a:pt x="71" y="90"/>
                  </a:lnTo>
                  <a:lnTo>
                    <a:pt x="78" y="84"/>
                  </a:lnTo>
                  <a:lnTo>
                    <a:pt x="83" y="77"/>
                  </a:lnTo>
                  <a:lnTo>
                    <a:pt x="87" y="68"/>
                  </a:lnTo>
                  <a:lnTo>
                    <a:pt x="89" y="58"/>
                  </a:lnTo>
                  <a:lnTo>
                    <a:pt x="90" y="47"/>
                  </a:lnTo>
                  <a:lnTo>
                    <a:pt x="89" y="36"/>
                  </a:lnTo>
                  <a:lnTo>
                    <a:pt x="86" y="26"/>
                  </a:lnTo>
                  <a:lnTo>
                    <a:pt x="81" y="17"/>
                  </a:lnTo>
                  <a:lnTo>
                    <a:pt x="75" y="10"/>
                  </a:lnTo>
                  <a:lnTo>
                    <a:pt x="67" y="4"/>
                  </a:lnTo>
                  <a:lnTo>
                    <a:pt x="58" y="1"/>
                  </a:lnTo>
                  <a:lnTo>
                    <a:pt x="47" y="0"/>
                  </a:lnTo>
                  <a:lnTo>
                    <a:pt x="23" y="1"/>
                  </a:lnTo>
                  <a:lnTo>
                    <a:pt x="0" y="1"/>
                  </a:lnTo>
                  <a:lnTo>
                    <a:pt x="2" y="6"/>
                  </a:lnTo>
                  <a:lnTo>
                    <a:pt x="3" y="11"/>
                  </a:lnTo>
                  <a:lnTo>
                    <a:pt x="3" y="22"/>
                  </a:lnTo>
                  <a:lnTo>
                    <a:pt x="3" y="80"/>
                  </a:lnTo>
                  <a:close/>
                  <a:moveTo>
                    <a:pt x="17" y="15"/>
                  </a:moveTo>
                  <a:lnTo>
                    <a:pt x="17" y="8"/>
                  </a:lnTo>
                  <a:lnTo>
                    <a:pt x="24" y="7"/>
                  </a:lnTo>
                  <a:lnTo>
                    <a:pt x="32" y="6"/>
                  </a:lnTo>
                  <a:lnTo>
                    <a:pt x="42" y="7"/>
                  </a:lnTo>
                  <a:lnTo>
                    <a:pt x="50" y="9"/>
                  </a:lnTo>
                  <a:lnTo>
                    <a:pt x="58" y="13"/>
                  </a:lnTo>
                  <a:lnTo>
                    <a:pt x="64" y="18"/>
                  </a:lnTo>
                  <a:lnTo>
                    <a:pt x="68" y="24"/>
                  </a:lnTo>
                  <a:lnTo>
                    <a:pt x="72" y="32"/>
                  </a:lnTo>
                  <a:lnTo>
                    <a:pt x="74" y="40"/>
                  </a:lnTo>
                  <a:lnTo>
                    <a:pt x="74" y="50"/>
                  </a:lnTo>
                  <a:lnTo>
                    <a:pt x="74" y="58"/>
                  </a:lnTo>
                  <a:lnTo>
                    <a:pt x="73" y="66"/>
                  </a:lnTo>
                  <a:lnTo>
                    <a:pt x="71" y="73"/>
                  </a:lnTo>
                  <a:lnTo>
                    <a:pt x="68" y="79"/>
                  </a:lnTo>
                  <a:lnTo>
                    <a:pt x="64" y="85"/>
                  </a:lnTo>
                  <a:lnTo>
                    <a:pt x="59" y="89"/>
                  </a:lnTo>
                  <a:lnTo>
                    <a:pt x="53" y="92"/>
                  </a:lnTo>
                  <a:lnTo>
                    <a:pt x="46" y="94"/>
                  </a:lnTo>
                  <a:lnTo>
                    <a:pt x="37" y="95"/>
                  </a:lnTo>
                  <a:lnTo>
                    <a:pt x="28" y="95"/>
                  </a:lnTo>
                  <a:lnTo>
                    <a:pt x="23" y="94"/>
                  </a:lnTo>
                  <a:lnTo>
                    <a:pt x="19" y="92"/>
                  </a:lnTo>
                  <a:lnTo>
                    <a:pt x="18" y="89"/>
                  </a:lnTo>
                  <a:lnTo>
                    <a:pt x="17" y="83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4626" y="3225"/>
              <a:ext cx="62" cy="100"/>
            </a:xfrm>
            <a:custGeom>
              <a:avLst/>
              <a:gdLst/>
              <a:ahLst/>
              <a:cxnLst>
                <a:cxn ang="0">
                  <a:pos x="17" y="52"/>
                </a:cxn>
                <a:cxn ang="0">
                  <a:pos x="26" y="52"/>
                </a:cxn>
                <a:cxn ang="0">
                  <a:pos x="36" y="51"/>
                </a:cxn>
                <a:cxn ang="0">
                  <a:pos x="42" y="50"/>
                </a:cxn>
                <a:cxn ang="0">
                  <a:pos x="46" y="48"/>
                </a:cxn>
                <a:cxn ang="0">
                  <a:pos x="51" y="46"/>
                </a:cxn>
                <a:cxn ang="0">
                  <a:pos x="54" y="43"/>
                </a:cxn>
                <a:cxn ang="0">
                  <a:pos x="36" y="44"/>
                </a:cxn>
                <a:cxn ang="0">
                  <a:pos x="17" y="44"/>
                </a:cxn>
                <a:cxn ang="0">
                  <a:pos x="17" y="7"/>
                </a:cxn>
                <a:cxn ang="0">
                  <a:pos x="38" y="7"/>
                </a:cxn>
                <a:cxn ang="0">
                  <a:pos x="45" y="8"/>
                </a:cxn>
                <a:cxn ang="0">
                  <a:pos x="50" y="10"/>
                </a:cxn>
                <a:cxn ang="0">
                  <a:pos x="55" y="13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2" y="5"/>
                </a:cxn>
                <a:cxn ang="0">
                  <a:pos x="3" y="10"/>
                </a:cxn>
                <a:cxn ang="0">
                  <a:pos x="3" y="16"/>
                </a:cxn>
                <a:cxn ang="0">
                  <a:pos x="3" y="85"/>
                </a:cxn>
                <a:cxn ang="0">
                  <a:pos x="3" y="90"/>
                </a:cxn>
                <a:cxn ang="0">
                  <a:pos x="2" y="95"/>
                </a:cxn>
                <a:cxn ang="0">
                  <a:pos x="0" y="100"/>
                </a:cxn>
                <a:cxn ang="0">
                  <a:pos x="44" y="100"/>
                </a:cxn>
                <a:cxn ang="0">
                  <a:pos x="52" y="99"/>
                </a:cxn>
                <a:cxn ang="0">
                  <a:pos x="59" y="99"/>
                </a:cxn>
                <a:cxn ang="0">
                  <a:pos x="62" y="85"/>
                </a:cxn>
                <a:cxn ang="0">
                  <a:pos x="56" y="89"/>
                </a:cxn>
                <a:cxn ang="0">
                  <a:pos x="49" y="91"/>
                </a:cxn>
                <a:cxn ang="0">
                  <a:pos x="43" y="93"/>
                </a:cxn>
                <a:cxn ang="0">
                  <a:pos x="35" y="94"/>
                </a:cxn>
                <a:cxn ang="0">
                  <a:pos x="17" y="94"/>
                </a:cxn>
                <a:cxn ang="0">
                  <a:pos x="17" y="52"/>
                </a:cxn>
              </a:cxnLst>
              <a:rect l="0" t="0" r="r" b="b"/>
              <a:pathLst>
                <a:path w="62" h="100">
                  <a:moveTo>
                    <a:pt x="17" y="52"/>
                  </a:moveTo>
                  <a:lnTo>
                    <a:pt x="26" y="52"/>
                  </a:lnTo>
                  <a:lnTo>
                    <a:pt x="36" y="51"/>
                  </a:lnTo>
                  <a:lnTo>
                    <a:pt x="42" y="50"/>
                  </a:lnTo>
                  <a:lnTo>
                    <a:pt x="46" y="48"/>
                  </a:lnTo>
                  <a:lnTo>
                    <a:pt x="51" y="46"/>
                  </a:lnTo>
                  <a:lnTo>
                    <a:pt x="54" y="43"/>
                  </a:lnTo>
                  <a:lnTo>
                    <a:pt x="36" y="44"/>
                  </a:lnTo>
                  <a:lnTo>
                    <a:pt x="17" y="44"/>
                  </a:lnTo>
                  <a:lnTo>
                    <a:pt x="17" y="7"/>
                  </a:lnTo>
                  <a:lnTo>
                    <a:pt x="38" y="7"/>
                  </a:lnTo>
                  <a:lnTo>
                    <a:pt x="45" y="8"/>
                  </a:lnTo>
                  <a:lnTo>
                    <a:pt x="50" y="10"/>
                  </a:lnTo>
                  <a:lnTo>
                    <a:pt x="55" y="13"/>
                  </a:lnTo>
                  <a:lnTo>
                    <a:pt x="54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3" y="10"/>
                  </a:lnTo>
                  <a:lnTo>
                    <a:pt x="3" y="16"/>
                  </a:lnTo>
                  <a:lnTo>
                    <a:pt x="3" y="85"/>
                  </a:lnTo>
                  <a:lnTo>
                    <a:pt x="3" y="90"/>
                  </a:lnTo>
                  <a:lnTo>
                    <a:pt x="2" y="95"/>
                  </a:lnTo>
                  <a:lnTo>
                    <a:pt x="0" y="100"/>
                  </a:lnTo>
                  <a:lnTo>
                    <a:pt x="44" y="100"/>
                  </a:lnTo>
                  <a:lnTo>
                    <a:pt x="52" y="99"/>
                  </a:lnTo>
                  <a:lnTo>
                    <a:pt x="59" y="99"/>
                  </a:lnTo>
                  <a:lnTo>
                    <a:pt x="62" y="85"/>
                  </a:lnTo>
                  <a:lnTo>
                    <a:pt x="56" y="89"/>
                  </a:lnTo>
                  <a:lnTo>
                    <a:pt x="49" y="91"/>
                  </a:lnTo>
                  <a:lnTo>
                    <a:pt x="43" y="93"/>
                  </a:lnTo>
                  <a:lnTo>
                    <a:pt x="35" y="94"/>
                  </a:lnTo>
                  <a:lnTo>
                    <a:pt x="17" y="94"/>
                  </a:lnTo>
                  <a:lnTo>
                    <a:pt x="17" y="5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4707" y="3225"/>
              <a:ext cx="23" cy="121"/>
            </a:xfrm>
            <a:custGeom>
              <a:avLst/>
              <a:gdLst/>
              <a:ahLst/>
              <a:cxnLst>
                <a:cxn ang="0">
                  <a:pos x="6" y="75"/>
                </a:cxn>
                <a:cxn ang="0">
                  <a:pos x="6" y="82"/>
                </a:cxn>
                <a:cxn ang="0">
                  <a:pos x="5" y="91"/>
                </a:cxn>
                <a:cxn ang="0">
                  <a:pos x="5" y="101"/>
                </a:cxn>
                <a:cxn ang="0">
                  <a:pos x="2" y="111"/>
                </a:cxn>
                <a:cxn ang="0">
                  <a:pos x="0" y="121"/>
                </a:cxn>
                <a:cxn ang="0">
                  <a:pos x="5" y="119"/>
                </a:cxn>
                <a:cxn ang="0">
                  <a:pos x="10" y="116"/>
                </a:cxn>
                <a:cxn ang="0">
                  <a:pos x="13" y="112"/>
                </a:cxn>
                <a:cxn ang="0">
                  <a:pos x="16" y="107"/>
                </a:cxn>
                <a:cxn ang="0">
                  <a:pos x="17" y="102"/>
                </a:cxn>
                <a:cxn ang="0">
                  <a:pos x="19" y="92"/>
                </a:cxn>
                <a:cxn ang="0">
                  <a:pos x="20" y="83"/>
                </a:cxn>
                <a:cxn ang="0">
                  <a:pos x="20" y="73"/>
                </a:cxn>
                <a:cxn ang="0">
                  <a:pos x="20" y="16"/>
                </a:cxn>
                <a:cxn ang="0">
                  <a:pos x="20" y="10"/>
                </a:cxn>
                <a:cxn ang="0">
                  <a:pos x="21" y="5"/>
                </a:cxn>
                <a:cxn ang="0">
                  <a:pos x="23" y="0"/>
                </a:cxn>
                <a:cxn ang="0">
                  <a:pos x="2" y="0"/>
                </a:cxn>
                <a:cxn ang="0">
                  <a:pos x="5" y="5"/>
                </a:cxn>
                <a:cxn ang="0">
                  <a:pos x="5" y="10"/>
                </a:cxn>
                <a:cxn ang="0">
                  <a:pos x="6" y="16"/>
                </a:cxn>
                <a:cxn ang="0">
                  <a:pos x="6" y="21"/>
                </a:cxn>
                <a:cxn ang="0">
                  <a:pos x="6" y="75"/>
                </a:cxn>
              </a:cxnLst>
              <a:rect l="0" t="0" r="r" b="b"/>
              <a:pathLst>
                <a:path w="23" h="121">
                  <a:moveTo>
                    <a:pt x="6" y="75"/>
                  </a:moveTo>
                  <a:lnTo>
                    <a:pt x="6" y="82"/>
                  </a:lnTo>
                  <a:lnTo>
                    <a:pt x="5" y="91"/>
                  </a:lnTo>
                  <a:lnTo>
                    <a:pt x="5" y="101"/>
                  </a:lnTo>
                  <a:lnTo>
                    <a:pt x="2" y="111"/>
                  </a:lnTo>
                  <a:lnTo>
                    <a:pt x="0" y="121"/>
                  </a:lnTo>
                  <a:lnTo>
                    <a:pt x="5" y="119"/>
                  </a:lnTo>
                  <a:lnTo>
                    <a:pt x="10" y="116"/>
                  </a:lnTo>
                  <a:lnTo>
                    <a:pt x="13" y="112"/>
                  </a:lnTo>
                  <a:lnTo>
                    <a:pt x="16" y="107"/>
                  </a:lnTo>
                  <a:lnTo>
                    <a:pt x="17" y="102"/>
                  </a:lnTo>
                  <a:lnTo>
                    <a:pt x="19" y="92"/>
                  </a:lnTo>
                  <a:lnTo>
                    <a:pt x="20" y="83"/>
                  </a:lnTo>
                  <a:lnTo>
                    <a:pt x="20" y="73"/>
                  </a:lnTo>
                  <a:lnTo>
                    <a:pt x="20" y="16"/>
                  </a:lnTo>
                  <a:lnTo>
                    <a:pt x="20" y="10"/>
                  </a:lnTo>
                  <a:lnTo>
                    <a:pt x="21" y="5"/>
                  </a:lnTo>
                  <a:lnTo>
                    <a:pt x="23" y="0"/>
                  </a:lnTo>
                  <a:lnTo>
                    <a:pt x="2" y="0"/>
                  </a:lnTo>
                  <a:lnTo>
                    <a:pt x="5" y="5"/>
                  </a:lnTo>
                  <a:lnTo>
                    <a:pt x="5" y="10"/>
                  </a:lnTo>
                  <a:lnTo>
                    <a:pt x="6" y="16"/>
                  </a:lnTo>
                  <a:lnTo>
                    <a:pt x="6" y="21"/>
                  </a:lnTo>
                  <a:lnTo>
                    <a:pt x="6" y="7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  <p:sp>
          <p:nvSpPr>
            <p:cNvPr id="28" name="Freeform 22"/>
            <p:cNvSpPr>
              <a:spLocks/>
            </p:cNvSpPr>
            <p:nvPr/>
          </p:nvSpPr>
          <p:spPr bwMode="auto">
            <a:xfrm>
              <a:off x="4752" y="3223"/>
              <a:ext cx="62" cy="104"/>
            </a:xfrm>
            <a:custGeom>
              <a:avLst/>
              <a:gdLst/>
              <a:ahLst/>
              <a:cxnLst>
                <a:cxn ang="0">
                  <a:pos x="6" y="101"/>
                </a:cxn>
                <a:cxn ang="0">
                  <a:pos x="20" y="104"/>
                </a:cxn>
                <a:cxn ang="0">
                  <a:pos x="33" y="103"/>
                </a:cxn>
                <a:cxn ang="0">
                  <a:pos x="48" y="98"/>
                </a:cxn>
                <a:cxn ang="0">
                  <a:pos x="58" y="88"/>
                </a:cxn>
                <a:cxn ang="0">
                  <a:pos x="62" y="74"/>
                </a:cxn>
                <a:cxn ang="0">
                  <a:pos x="59" y="62"/>
                </a:cxn>
                <a:cxn ang="0">
                  <a:pos x="51" y="53"/>
                </a:cxn>
                <a:cxn ang="0">
                  <a:pos x="40" y="46"/>
                </a:cxn>
                <a:cxn ang="0">
                  <a:pos x="30" y="40"/>
                </a:cxn>
                <a:cxn ang="0">
                  <a:pos x="21" y="34"/>
                </a:cxn>
                <a:cxn ang="0">
                  <a:pos x="18" y="23"/>
                </a:cxn>
                <a:cxn ang="0">
                  <a:pos x="21" y="12"/>
                </a:cxn>
                <a:cxn ang="0">
                  <a:pos x="31" y="7"/>
                </a:cxn>
                <a:cxn ang="0">
                  <a:pos x="44" y="7"/>
                </a:cxn>
                <a:cxn ang="0">
                  <a:pos x="54" y="11"/>
                </a:cxn>
                <a:cxn ang="0">
                  <a:pos x="58" y="1"/>
                </a:cxn>
                <a:cxn ang="0">
                  <a:pos x="35" y="0"/>
                </a:cxn>
                <a:cxn ang="0">
                  <a:pos x="21" y="2"/>
                </a:cxn>
                <a:cxn ang="0">
                  <a:pos x="11" y="9"/>
                </a:cxn>
                <a:cxn ang="0">
                  <a:pos x="4" y="20"/>
                </a:cxn>
                <a:cxn ang="0">
                  <a:pos x="4" y="34"/>
                </a:cxn>
                <a:cxn ang="0">
                  <a:pos x="10" y="43"/>
                </a:cxn>
                <a:cxn ang="0">
                  <a:pos x="20" y="51"/>
                </a:cxn>
                <a:cxn ang="0">
                  <a:pos x="36" y="60"/>
                </a:cxn>
                <a:cxn ang="0">
                  <a:pos x="45" y="68"/>
                </a:cxn>
                <a:cxn ang="0">
                  <a:pos x="48" y="78"/>
                </a:cxn>
                <a:cxn ang="0">
                  <a:pos x="45" y="89"/>
                </a:cxn>
                <a:cxn ang="0">
                  <a:pos x="38" y="96"/>
                </a:cxn>
                <a:cxn ang="0">
                  <a:pos x="27" y="98"/>
                </a:cxn>
                <a:cxn ang="0">
                  <a:pos x="14" y="95"/>
                </a:cxn>
                <a:cxn ang="0">
                  <a:pos x="5" y="89"/>
                </a:cxn>
                <a:cxn ang="0">
                  <a:pos x="0" y="82"/>
                </a:cxn>
              </a:cxnLst>
              <a:rect l="0" t="0" r="r" b="b"/>
              <a:pathLst>
                <a:path w="62" h="104">
                  <a:moveTo>
                    <a:pt x="0" y="99"/>
                  </a:moveTo>
                  <a:lnTo>
                    <a:pt x="6" y="101"/>
                  </a:lnTo>
                  <a:lnTo>
                    <a:pt x="13" y="102"/>
                  </a:lnTo>
                  <a:lnTo>
                    <a:pt x="20" y="104"/>
                  </a:lnTo>
                  <a:lnTo>
                    <a:pt x="26" y="104"/>
                  </a:lnTo>
                  <a:lnTo>
                    <a:pt x="33" y="103"/>
                  </a:lnTo>
                  <a:lnTo>
                    <a:pt x="41" y="102"/>
                  </a:lnTo>
                  <a:lnTo>
                    <a:pt x="48" y="98"/>
                  </a:lnTo>
                  <a:lnTo>
                    <a:pt x="54" y="94"/>
                  </a:lnTo>
                  <a:lnTo>
                    <a:pt x="58" y="88"/>
                  </a:lnTo>
                  <a:lnTo>
                    <a:pt x="61" y="82"/>
                  </a:lnTo>
                  <a:lnTo>
                    <a:pt x="62" y="74"/>
                  </a:lnTo>
                  <a:lnTo>
                    <a:pt x="61" y="67"/>
                  </a:lnTo>
                  <a:lnTo>
                    <a:pt x="59" y="62"/>
                  </a:lnTo>
                  <a:lnTo>
                    <a:pt x="55" y="57"/>
                  </a:lnTo>
                  <a:lnTo>
                    <a:pt x="51" y="53"/>
                  </a:lnTo>
                  <a:lnTo>
                    <a:pt x="46" y="49"/>
                  </a:lnTo>
                  <a:lnTo>
                    <a:pt x="40" y="46"/>
                  </a:lnTo>
                  <a:lnTo>
                    <a:pt x="35" y="43"/>
                  </a:lnTo>
                  <a:lnTo>
                    <a:pt x="30" y="40"/>
                  </a:lnTo>
                  <a:lnTo>
                    <a:pt x="25" y="37"/>
                  </a:lnTo>
                  <a:lnTo>
                    <a:pt x="21" y="34"/>
                  </a:lnTo>
                  <a:lnTo>
                    <a:pt x="19" y="29"/>
                  </a:lnTo>
                  <a:lnTo>
                    <a:pt x="18" y="23"/>
                  </a:lnTo>
                  <a:lnTo>
                    <a:pt x="19" y="17"/>
                  </a:lnTo>
                  <a:lnTo>
                    <a:pt x="21" y="12"/>
                  </a:lnTo>
                  <a:lnTo>
                    <a:pt x="26" y="9"/>
                  </a:lnTo>
                  <a:lnTo>
                    <a:pt x="31" y="7"/>
                  </a:lnTo>
                  <a:lnTo>
                    <a:pt x="37" y="6"/>
                  </a:lnTo>
                  <a:lnTo>
                    <a:pt x="44" y="7"/>
                  </a:lnTo>
                  <a:lnTo>
                    <a:pt x="49" y="8"/>
                  </a:lnTo>
                  <a:lnTo>
                    <a:pt x="54" y="11"/>
                  </a:lnTo>
                  <a:lnTo>
                    <a:pt x="58" y="15"/>
                  </a:lnTo>
                  <a:lnTo>
                    <a:pt x="58" y="1"/>
                  </a:lnTo>
                  <a:lnTo>
                    <a:pt x="46" y="0"/>
                  </a:lnTo>
                  <a:lnTo>
                    <a:pt x="35" y="0"/>
                  </a:lnTo>
                  <a:lnTo>
                    <a:pt x="28" y="0"/>
                  </a:lnTo>
                  <a:lnTo>
                    <a:pt x="21" y="2"/>
                  </a:lnTo>
                  <a:lnTo>
                    <a:pt x="15" y="5"/>
                  </a:lnTo>
                  <a:lnTo>
                    <a:pt x="11" y="9"/>
                  </a:lnTo>
                  <a:lnTo>
                    <a:pt x="7" y="14"/>
                  </a:lnTo>
                  <a:lnTo>
                    <a:pt x="4" y="20"/>
                  </a:lnTo>
                  <a:lnTo>
                    <a:pt x="3" y="27"/>
                  </a:lnTo>
                  <a:lnTo>
                    <a:pt x="4" y="34"/>
                  </a:lnTo>
                  <a:lnTo>
                    <a:pt x="7" y="39"/>
                  </a:lnTo>
                  <a:lnTo>
                    <a:pt x="10" y="43"/>
                  </a:lnTo>
                  <a:lnTo>
                    <a:pt x="15" y="47"/>
                  </a:lnTo>
                  <a:lnTo>
                    <a:pt x="20" y="51"/>
                  </a:lnTo>
                  <a:lnTo>
                    <a:pt x="26" y="54"/>
                  </a:lnTo>
                  <a:lnTo>
                    <a:pt x="36" y="60"/>
                  </a:lnTo>
                  <a:lnTo>
                    <a:pt x="41" y="63"/>
                  </a:lnTo>
                  <a:lnTo>
                    <a:pt x="45" y="68"/>
                  </a:lnTo>
                  <a:lnTo>
                    <a:pt x="47" y="73"/>
                  </a:lnTo>
                  <a:lnTo>
                    <a:pt x="48" y="78"/>
                  </a:lnTo>
                  <a:lnTo>
                    <a:pt x="47" y="84"/>
                  </a:lnTo>
                  <a:lnTo>
                    <a:pt x="45" y="89"/>
                  </a:lnTo>
                  <a:lnTo>
                    <a:pt x="42" y="93"/>
                  </a:lnTo>
                  <a:lnTo>
                    <a:pt x="38" y="96"/>
                  </a:lnTo>
                  <a:lnTo>
                    <a:pt x="33" y="97"/>
                  </a:lnTo>
                  <a:lnTo>
                    <a:pt x="27" y="98"/>
                  </a:lnTo>
                  <a:lnTo>
                    <a:pt x="20" y="97"/>
                  </a:lnTo>
                  <a:lnTo>
                    <a:pt x="14" y="95"/>
                  </a:lnTo>
                  <a:lnTo>
                    <a:pt x="9" y="93"/>
                  </a:lnTo>
                  <a:lnTo>
                    <a:pt x="5" y="89"/>
                  </a:lnTo>
                  <a:lnTo>
                    <a:pt x="2" y="86"/>
                  </a:lnTo>
                  <a:lnTo>
                    <a:pt x="0" y="82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  <p:sp>
          <p:nvSpPr>
            <p:cNvPr id="29" name="Freeform 23"/>
            <p:cNvSpPr>
              <a:spLocks/>
            </p:cNvSpPr>
            <p:nvPr/>
          </p:nvSpPr>
          <p:spPr bwMode="auto">
            <a:xfrm>
              <a:off x="4838" y="3225"/>
              <a:ext cx="75" cy="100"/>
            </a:xfrm>
            <a:custGeom>
              <a:avLst/>
              <a:gdLst/>
              <a:ahLst/>
              <a:cxnLst>
                <a:cxn ang="0">
                  <a:pos x="4" y="79"/>
                </a:cxn>
                <a:cxn ang="0">
                  <a:pos x="4" y="85"/>
                </a:cxn>
                <a:cxn ang="0">
                  <a:pos x="3" y="90"/>
                </a:cxn>
                <a:cxn ang="0">
                  <a:pos x="3" y="95"/>
                </a:cxn>
                <a:cxn ang="0">
                  <a:pos x="0" y="100"/>
                </a:cxn>
                <a:cxn ang="0">
                  <a:pos x="21" y="100"/>
                </a:cxn>
                <a:cxn ang="0">
                  <a:pos x="19" y="95"/>
                </a:cxn>
                <a:cxn ang="0">
                  <a:pos x="18" y="90"/>
                </a:cxn>
                <a:cxn ang="0">
                  <a:pos x="18" y="85"/>
                </a:cxn>
                <a:cxn ang="0">
                  <a:pos x="18" y="51"/>
                </a:cxn>
                <a:cxn ang="0">
                  <a:pos x="19" y="51"/>
                </a:cxn>
                <a:cxn ang="0">
                  <a:pos x="20" y="52"/>
                </a:cxn>
                <a:cxn ang="0">
                  <a:pos x="21" y="53"/>
                </a:cxn>
                <a:cxn ang="0">
                  <a:pos x="48" y="95"/>
                </a:cxn>
                <a:cxn ang="0">
                  <a:pos x="49" y="97"/>
                </a:cxn>
                <a:cxn ang="0">
                  <a:pos x="51" y="98"/>
                </a:cxn>
                <a:cxn ang="0">
                  <a:pos x="53" y="100"/>
                </a:cxn>
                <a:cxn ang="0">
                  <a:pos x="71" y="100"/>
                </a:cxn>
                <a:cxn ang="0">
                  <a:pos x="64" y="91"/>
                </a:cxn>
                <a:cxn ang="0">
                  <a:pos x="57" y="82"/>
                </a:cxn>
                <a:cxn ang="0">
                  <a:pos x="31" y="45"/>
                </a:cxn>
                <a:cxn ang="0">
                  <a:pos x="55" y="19"/>
                </a:cxn>
                <a:cxn ang="0">
                  <a:pos x="61" y="12"/>
                </a:cxn>
                <a:cxn ang="0">
                  <a:pos x="68" y="7"/>
                </a:cxn>
                <a:cxn ang="0">
                  <a:pos x="75" y="0"/>
                </a:cxn>
                <a:cxn ang="0">
                  <a:pos x="56" y="0"/>
                </a:cxn>
                <a:cxn ang="0">
                  <a:pos x="56" y="3"/>
                </a:cxn>
                <a:cxn ang="0">
                  <a:pos x="55" y="7"/>
                </a:cxn>
                <a:cxn ang="0">
                  <a:pos x="52" y="11"/>
                </a:cxn>
                <a:cxn ang="0">
                  <a:pos x="48" y="17"/>
                </a:cxn>
                <a:cxn ang="0">
                  <a:pos x="42" y="23"/>
                </a:cxn>
                <a:cxn ang="0">
                  <a:pos x="37" y="29"/>
                </a:cxn>
                <a:cxn ang="0">
                  <a:pos x="32" y="35"/>
                </a:cxn>
                <a:cxn ang="0">
                  <a:pos x="27" y="39"/>
                </a:cxn>
                <a:cxn ang="0">
                  <a:pos x="22" y="43"/>
                </a:cxn>
                <a:cxn ang="0">
                  <a:pos x="18" y="45"/>
                </a:cxn>
                <a:cxn ang="0">
                  <a:pos x="18" y="16"/>
                </a:cxn>
                <a:cxn ang="0">
                  <a:pos x="18" y="10"/>
                </a:cxn>
                <a:cxn ang="0">
                  <a:pos x="19" y="5"/>
                </a:cxn>
                <a:cxn ang="0">
                  <a:pos x="21" y="0"/>
                </a:cxn>
                <a:cxn ang="0">
                  <a:pos x="0" y="0"/>
                </a:cxn>
                <a:cxn ang="0">
                  <a:pos x="3" y="5"/>
                </a:cxn>
                <a:cxn ang="0">
                  <a:pos x="3" y="10"/>
                </a:cxn>
                <a:cxn ang="0">
                  <a:pos x="4" y="16"/>
                </a:cxn>
                <a:cxn ang="0">
                  <a:pos x="4" y="21"/>
                </a:cxn>
                <a:cxn ang="0">
                  <a:pos x="4" y="79"/>
                </a:cxn>
              </a:cxnLst>
              <a:rect l="0" t="0" r="r" b="b"/>
              <a:pathLst>
                <a:path w="75" h="100">
                  <a:moveTo>
                    <a:pt x="4" y="79"/>
                  </a:moveTo>
                  <a:lnTo>
                    <a:pt x="4" y="85"/>
                  </a:lnTo>
                  <a:lnTo>
                    <a:pt x="3" y="90"/>
                  </a:lnTo>
                  <a:lnTo>
                    <a:pt x="3" y="95"/>
                  </a:lnTo>
                  <a:lnTo>
                    <a:pt x="0" y="100"/>
                  </a:lnTo>
                  <a:lnTo>
                    <a:pt x="21" y="100"/>
                  </a:lnTo>
                  <a:lnTo>
                    <a:pt x="19" y="95"/>
                  </a:lnTo>
                  <a:lnTo>
                    <a:pt x="18" y="90"/>
                  </a:lnTo>
                  <a:lnTo>
                    <a:pt x="18" y="85"/>
                  </a:lnTo>
                  <a:lnTo>
                    <a:pt x="18" y="51"/>
                  </a:lnTo>
                  <a:lnTo>
                    <a:pt x="19" y="51"/>
                  </a:lnTo>
                  <a:lnTo>
                    <a:pt x="20" y="52"/>
                  </a:lnTo>
                  <a:lnTo>
                    <a:pt x="21" y="53"/>
                  </a:lnTo>
                  <a:lnTo>
                    <a:pt x="48" y="95"/>
                  </a:lnTo>
                  <a:lnTo>
                    <a:pt x="49" y="97"/>
                  </a:lnTo>
                  <a:lnTo>
                    <a:pt x="51" y="98"/>
                  </a:lnTo>
                  <a:lnTo>
                    <a:pt x="53" y="100"/>
                  </a:lnTo>
                  <a:lnTo>
                    <a:pt x="71" y="100"/>
                  </a:lnTo>
                  <a:lnTo>
                    <a:pt x="64" y="91"/>
                  </a:lnTo>
                  <a:lnTo>
                    <a:pt x="57" y="82"/>
                  </a:lnTo>
                  <a:lnTo>
                    <a:pt x="31" y="45"/>
                  </a:lnTo>
                  <a:lnTo>
                    <a:pt x="55" y="19"/>
                  </a:lnTo>
                  <a:lnTo>
                    <a:pt x="61" y="12"/>
                  </a:lnTo>
                  <a:lnTo>
                    <a:pt x="68" y="7"/>
                  </a:lnTo>
                  <a:lnTo>
                    <a:pt x="75" y="0"/>
                  </a:lnTo>
                  <a:lnTo>
                    <a:pt x="56" y="0"/>
                  </a:lnTo>
                  <a:lnTo>
                    <a:pt x="56" y="3"/>
                  </a:lnTo>
                  <a:lnTo>
                    <a:pt x="55" y="7"/>
                  </a:lnTo>
                  <a:lnTo>
                    <a:pt x="52" y="11"/>
                  </a:lnTo>
                  <a:lnTo>
                    <a:pt x="48" y="17"/>
                  </a:lnTo>
                  <a:lnTo>
                    <a:pt x="42" y="23"/>
                  </a:lnTo>
                  <a:lnTo>
                    <a:pt x="37" y="29"/>
                  </a:lnTo>
                  <a:lnTo>
                    <a:pt x="32" y="35"/>
                  </a:lnTo>
                  <a:lnTo>
                    <a:pt x="27" y="39"/>
                  </a:lnTo>
                  <a:lnTo>
                    <a:pt x="22" y="43"/>
                  </a:lnTo>
                  <a:lnTo>
                    <a:pt x="18" y="45"/>
                  </a:lnTo>
                  <a:lnTo>
                    <a:pt x="18" y="16"/>
                  </a:lnTo>
                  <a:lnTo>
                    <a:pt x="18" y="10"/>
                  </a:lnTo>
                  <a:lnTo>
                    <a:pt x="19" y="5"/>
                  </a:lnTo>
                  <a:lnTo>
                    <a:pt x="21" y="0"/>
                  </a:lnTo>
                  <a:lnTo>
                    <a:pt x="0" y="0"/>
                  </a:lnTo>
                  <a:lnTo>
                    <a:pt x="3" y="5"/>
                  </a:lnTo>
                  <a:lnTo>
                    <a:pt x="3" y="10"/>
                  </a:lnTo>
                  <a:lnTo>
                    <a:pt x="4" y="16"/>
                  </a:lnTo>
                  <a:lnTo>
                    <a:pt x="4" y="21"/>
                  </a:lnTo>
                  <a:lnTo>
                    <a:pt x="4" y="7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4928" y="3225"/>
              <a:ext cx="20" cy="100"/>
            </a:xfrm>
            <a:custGeom>
              <a:avLst/>
              <a:gdLst/>
              <a:ahLst/>
              <a:cxnLst>
                <a:cxn ang="0">
                  <a:pos x="3" y="79"/>
                </a:cxn>
                <a:cxn ang="0">
                  <a:pos x="3" y="85"/>
                </a:cxn>
                <a:cxn ang="0">
                  <a:pos x="3" y="90"/>
                </a:cxn>
                <a:cxn ang="0">
                  <a:pos x="1" y="95"/>
                </a:cxn>
                <a:cxn ang="0">
                  <a:pos x="0" y="100"/>
                </a:cxn>
                <a:cxn ang="0">
                  <a:pos x="20" y="100"/>
                </a:cxn>
                <a:cxn ang="0">
                  <a:pos x="18" y="95"/>
                </a:cxn>
                <a:cxn ang="0">
                  <a:pos x="17" y="90"/>
                </a:cxn>
                <a:cxn ang="0">
                  <a:pos x="17" y="85"/>
                </a:cxn>
                <a:cxn ang="0">
                  <a:pos x="17" y="16"/>
                </a:cxn>
                <a:cxn ang="0">
                  <a:pos x="17" y="10"/>
                </a:cxn>
                <a:cxn ang="0">
                  <a:pos x="19" y="5"/>
                </a:cxn>
                <a:cxn ang="0">
                  <a:pos x="20" y="0"/>
                </a:cxn>
                <a:cxn ang="0">
                  <a:pos x="0" y="0"/>
                </a:cxn>
                <a:cxn ang="0">
                  <a:pos x="1" y="5"/>
                </a:cxn>
                <a:cxn ang="0">
                  <a:pos x="3" y="10"/>
                </a:cxn>
                <a:cxn ang="0">
                  <a:pos x="3" y="16"/>
                </a:cxn>
                <a:cxn ang="0">
                  <a:pos x="3" y="21"/>
                </a:cxn>
                <a:cxn ang="0">
                  <a:pos x="3" y="79"/>
                </a:cxn>
              </a:cxnLst>
              <a:rect l="0" t="0" r="r" b="b"/>
              <a:pathLst>
                <a:path w="20" h="100">
                  <a:moveTo>
                    <a:pt x="3" y="79"/>
                  </a:moveTo>
                  <a:lnTo>
                    <a:pt x="3" y="85"/>
                  </a:lnTo>
                  <a:lnTo>
                    <a:pt x="3" y="90"/>
                  </a:lnTo>
                  <a:lnTo>
                    <a:pt x="1" y="95"/>
                  </a:lnTo>
                  <a:lnTo>
                    <a:pt x="0" y="100"/>
                  </a:lnTo>
                  <a:lnTo>
                    <a:pt x="20" y="100"/>
                  </a:lnTo>
                  <a:lnTo>
                    <a:pt x="18" y="95"/>
                  </a:lnTo>
                  <a:lnTo>
                    <a:pt x="17" y="90"/>
                  </a:lnTo>
                  <a:lnTo>
                    <a:pt x="17" y="85"/>
                  </a:lnTo>
                  <a:lnTo>
                    <a:pt x="17" y="16"/>
                  </a:lnTo>
                  <a:lnTo>
                    <a:pt x="17" y="10"/>
                  </a:lnTo>
                  <a:lnTo>
                    <a:pt x="19" y="5"/>
                  </a:lnTo>
                  <a:lnTo>
                    <a:pt x="20" y="0"/>
                  </a:lnTo>
                  <a:lnTo>
                    <a:pt x="0" y="0"/>
                  </a:lnTo>
                  <a:lnTo>
                    <a:pt x="1" y="5"/>
                  </a:lnTo>
                  <a:lnTo>
                    <a:pt x="3" y="10"/>
                  </a:lnTo>
                  <a:lnTo>
                    <a:pt x="3" y="16"/>
                  </a:lnTo>
                  <a:lnTo>
                    <a:pt x="3" y="21"/>
                  </a:lnTo>
                  <a:lnTo>
                    <a:pt x="3" y="7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  <p:sp>
          <p:nvSpPr>
            <p:cNvPr id="31" name="Freeform 25"/>
            <p:cNvSpPr>
              <a:spLocks/>
            </p:cNvSpPr>
            <p:nvPr/>
          </p:nvSpPr>
          <p:spPr bwMode="auto">
            <a:xfrm>
              <a:off x="5022" y="3225"/>
              <a:ext cx="81" cy="100"/>
            </a:xfrm>
            <a:custGeom>
              <a:avLst/>
              <a:gdLst/>
              <a:ahLst/>
              <a:cxnLst>
                <a:cxn ang="0">
                  <a:pos x="64" y="43"/>
                </a:cxn>
                <a:cxn ang="0">
                  <a:pos x="18" y="43"/>
                </a:cxn>
                <a:cxn ang="0">
                  <a:pos x="18" y="21"/>
                </a:cxn>
                <a:cxn ang="0">
                  <a:pos x="18" y="14"/>
                </a:cxn>
                <a:cxn ang="0">
                  <a:pos x="19" y="7"/>
                </a:cxn>
                <a:cxn ang="0">
                  <a:pos x="21" y="0"/>
                </a:cxn>
                <a:cxn ang="0">
                  <a:pos x="0" y="0"/>
                </a:cxn>
                <a:cxn ang="0">
                  <a:pos x="2" y="7"/>
                </a:cxn>
                <a:cxn ang="0">
                  <a:pos x="4" y="14"/>
                </a:cxn>
                <a:cxn ang="0">
                  <a:pos x="4" y="86"/>
                </a:cxn>
                <a:cxn ang="0">
                  <a:pos x="2" y="93"/>
                </a:cxn>
                <a:cxn ang="0">
                  <a:pos x="0" y="100"/>
                </a:cxn>
                <a:cxn ang="0">
                  <a:pos x="21" y="100"/>
                </a:cxn>
                <a:cxn ang="0">
                  <a:pos x="19" y="93"/>
                </a:cxn>
                <a:cxn ang="0">
                  <a:pos x="18" y="86"/>
                </a:cxn>
                <a:cxn ang="0">
                  <a:pos x="18" y="79"/>
                </a:cxn>
                <a:cxn ang="0">
                  <a:pos x="18" y="49"/>
                </a:cxn>
                <a:cxn ang="0">
                  <a:pos x="64" y="49"/>
                </a:cxn>
                <a:cxn ang="0">
                  <a:pos x="64" y="86"/>
                </a:cxn>
                <a:cxn ang="0">
                  <a:pos x="62" y="93"/>
                </a:cxn>
                <a:cxn ang="0">
                  <a:pos x="60" y="100"/>
                </a:cxn>
                <a:cxn ang="0">
                  <a:pos x="81" y="100"/>
                </a:cxn>
                <a:cxn ang="0">
                  <a:pos x="79" y="93"/>
                </a:cxn>
                <a:cxn ang="0">
                  <a:pos x="78" y="86"/>
                </a:cxn>
                <a:cxn ang="0">
                  <a:pos x="77" y="79"/>
                </a:cxn>
                <a:cxn ang="0">
                  <a:pos x="77" y="21"/>
                </a:cxn>
                <a:cxn ang="0">
                  <a:pos x="78" y="14"/>
                </a:cxn>
                <a:cxn ang="0">
                  <a:pos x="79" y="7"/>
                </a:cxn>
                <a:cxn ang="0">
                  <a:pos x="81" y="0"/>
                </a:cxn>
                <a:cxn ang="0">
                  <a:pos x="60" y="0"/>
                </a:cxn>
                <a:cxn ang="0">
                  <a:pos x="62" y="7"/>
                </a:cxn>
                <a:cxn ang="0">
                  <a:pos x="64" y="14"/>
                </a:cxn>
                <a:cxn ang="0">
                  <a:pos x="64" y="21"/>
                </a:cxn>
                <a:cxn ang="0">
                  <a:pos x="64" y="43"/>
                </a:cxn>
              </a:cxnLst>
              <a:rect l="0" t="0" r="r" b="b"/>
              <a:pathLst>
                <a:path w="81" h="100">
                  <a:moveTo>
                    <a:pt x="64" y="43"/>
                  </a:moveTo>
                  <a:lnTo>
                    <a:pt x="18" y="43"/>
                  </a:lnTo>
                  <a:lnTo>
                    <a:pt x="18" y="21"/>
                  </a:lnTo>
                  <a:lnTo>
                    <a:pt x="18" y="14"/>
                  </a:lnTo>
                  <a:lnTo>
                    <a:pt x="19" y="7"/>
                  </a:lnTo>
                  <a:lnTo>
                    <a:pt x="21" y="0"/>
                  </a:lnTo>
                  <a:lnTo>
                    <a:pt x="0" y="0"/>
                  </a:lnTo>
                  <a:lnTo>
                    <a:pt x="2" y="7"/>
                  </a:lnTo>
                  <a:lnTo>
                    <a:pt x="4" y="14"/>
                  </a:lnTo>
                  <a:lnTo>
                    <a:pt x="4" y="86"/>
                  </a:lnTo>
                  <a:lnTo>
                    <a:pt x="2" y="93"/>
                  </a:lnTo>
                  <a:lnTo>
                    <a:pt x="0" y="100"/>
                  </a:lnTo>
                  <a:lnTo>
                    <a:pt x="21" y="100"/>
                  </a:lnTo>
                  <a:lnTo>
                    <a:pt x="19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18" y="49"/>
                  </a:lnTo>
                  <a:lnTo>
                    <a:pt x="64" y="49"/>
                  </a:lnTo>
                  <a:lnTo>
                    <a:pt x="64" y="86"/>
                  </a:lnTo>
                  <a:lnTo>
                    <a:pt x="62" y="93"/>
                  </a:lnTo>
                  <a:lnTo>
                    <a:pt x="60" y="100"/>
                  </a:lnTo>
                  <a:lnTo>
                    <a:pt x="81" y="100"/>
                  </a:lnTo>
                  <a:lnTo>
                    <a:pt x="79" y="93"/>
                  </a:lnTo>
                  <a:lnTo>
                    <a:pt x="78" y="86"/>
                  </a:lnTo>
                  <a:lnTo>
                    <a:pt x="77" y="79"/>
                  </a:lnTo>
                  <a:lnTo>
                    <a:pt x="77" y="21"/>
                  </a:lnTo>
                  <a:lnTo>
                    <a:pt x="78" y="14"/>
                  </a:lnTo>
                  <a:lnTo>
                    <a:pt x="79" y="7"/>
                  </a:lnTo>
                  <a:lnTo>
                    <a:pt x="81" y="0"/>
                  </a:lnTo>
                  <a:lnTo>
                    <a:pt x="60" y="0"/>
                  </a:lnTo>
                  <a:lnTo>
                    <a:pt x="62" y="7"/>
                  </a:lnTo>
                  <a:lnTo>
                    <a:pt x="64" y="14"/>
                  </a:lnTo>
                  <a:lnTo>
                    <a:pt x="64" y="21"/>
                  </a:lnTo>
                  <a:lnTo>
                    <a:pt x="64" y="4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  <p:sp>
          <p:nvSpPr>
            <p:cNvPr id="32" name="Freeform 26"/>
            <p:cNvSpPr>
              <a:spLocks noEditPoints="1"/>
            </p:cNvSpPr>
            <p:nvPr/>
          </p:nvSpPr>
          <p:spPr bwMode="auto">
            <a:xfrm>
              <a:off x="5124" y="3223"/>
              <a:ext cx="96" cy="104"/>
            </a:xfrm>
            <a:custGeom>
              <a:avLst/>
              <a:gdLst/>
              <a:ahLst/>
              <a:cxnLst>
                <a:cxn ang="0">
                  <a:pos x="80" y="62"/>
                </a:cxn>
                <a:cxn ang="0">
                  <a:pos x="76" y="78"/>
                </a:cxn>
                <a:cxn ang="0">
                  <a:pos x="68" y="90"/>
                </a:cxn>
                <a:cxn ang="0">
                  <a:pos x="56" y="96"/>
                </a:cxn>
                <a:cxn ang="0">
                  <a:pos x="40" y="96"/>
                </a:cxn>
                <a:cxn ang="0">
                  <a:pos x="29" y="90"/>
                </a:cxn>
                <a:cxn ang="0">
                  <a:pos x="21" y="78"/>
                </a:cxn>
                <a:cxn ang="0">
                  <a:pos x="17" y="64"/>
                </a:cxn>
                <a:cxn ang="0">
                  <a:pos x="16" y="50"/>
                </a:cxn>
                <a:cxn ang="0">
                  <a:pos x="18" y="34"/>
                </a:cxn>
                <a:cxn ang="0">
                  <a:pos x="24" y="20"/>
                </a:cxn>
                <a:cxn ang="0">
                  <a:pos x="34" y="10"/>
                </a:cxn>
                <a:cxn ang="0">
                  <a:pos x="48" y="7"/>
                </a:cxn>
                <a:cxn ang="0">
                  <a:pos x="62" y="11"/>
                </a:cxn>
                <a:cxn ang="0">
                  <a:pos x="72" y="20"/>
                </a:cxn>
                <a:cxn ang="0">
                  <a:pos x="77" y="33"/>
                </a:cxn>
                <a:cxn ang="0">
                  <a:pos x="80" y="47"/>
                </a:cxn>
                <a:cxn ang="0">
                  <a:pos x="96" y="50"/>
                </a:cxn>
                <a:cxn ang="0">
                  <a:pos x="94" y="33"/>
                </a:cxn>
                <a:cxn ang="0">
                  <a:pos x="88" y="18"/>
                </a:cxn>
                <a:cxn ang="0">
                  <a:pos x="76" y="7"/>
                </a:cxn>
                <a:cxn ang="0">
                  <a:pos x="60" y="1"/>
                </a:cxn>
                <a:cxn ang="0">
                  <a:pos x="39" y="1"/>
                </a:cxn>
                <a:cxn ang="0">
                  <a:pos x="22" y="8"/>
                </a:cxn>
                <a:cxn ang="0">
                  <a:pos x="10" y="19"/>
                </a:cxn>
                <a:cxn ang="0">
                  <a:pos x="3" y="35"/>
                </a:cxn>
                <a:cxn ang="0">
                  <a:pos x="0" y="54"/>
                </a:cxn>
                <a:cxn ang="0">
                  <a:pos x="2" y="71"/>
                </a:cxn>
                <a:cxn ang="0">
                  <a:pos x="9" y="87"/>
                </a:cxn>
                <a:cxn ang="0">
                  <a:pos x="20" y="97"/>
                </a:cxn>
                <a:cxn ang="0">
                  <a:pos x="37" y="103"/>
                </a:cxn>
                <a:cxn ang="0">
                  <a:pos x="57" y="103"/>
                </a:cxn>
                <a:cxn ang="0">
                  <a:pos x="74" y="97"/>
                </a:cxn>
                <a:cxn ang="0">
                  <a:pos x="86" y="85"/>
                </a:cxn>
                <a:cxn ang="0">
                  <a:pos x="94" y="69"/>
                </a:cxn>
                <a:cxn ang="0">
                  <a:pos x="96" y="50"/>
                </a:cxn>
              </a:cxnLst>
              <a:rect l="0" t="0" r="r" b="b"/>
              <a:pathLst>
                <a:path w="96" h="104">
                  <a:moveTo>
                    <a:pt x="80" y="54"/>
                  </a:moveTo>
                  <a:lnTo>
                    <a:pt x="80" y="62"/>
                  </a:lnTo>
                  <a:lnTo>
                    <a:pt x="78" y="71"/>
                  </a:lnTo>
                  <a:lnTo>
                    <a:pt x="76" y="78"/>
                  </a:lnTo>
                  <a:lnTo>
                    <a:pt x="72" y="84"/>
                  </a:lnTo>
                  <a:lnTo>
                    <a:pt x="68" y="90"/>
                  </a:lnTo>
                  <a:lnTo>
                    <a:pt x="63" y="94"/>
                  </a:lnTo>
                  <a:lnTo>
                    <a:pt x="56" y="96"/>
                  </a:lnTo>
                  <a:lnTo>
                    <a:pt x="48" y="97"/>
                  </a:lnTo>
                  <a:lnTo>
                    <a:pt x="40" y="96"/>
                  </a:lnTo>
                  <a:lnTo>
                    <a:pt x="34" y="94"/>
                  </a:lnTo>
                  <a:lnTo>
                    <a:pt x="29" y="90"/>
                  </a:lnTo>
                  <a:lnTo>
                    <a:pt x="25" y="84"/>
                  </a:lnTo>
                  <a:lnTo>
                    <a:pt x="21" y="78"/>
                  </a:lnTo>
                  <a:lnTo>
                    <a:pt x="19" y="71"/>
                  </a:lnTo>
                  <a:lnTo>
                    <a:pt x="17" y="64"/>
                  </a:lnTo>
                  <a:lnTo>
                    <a:pt x="17" y="57"/>
                  </a:lnTo>
                  <a:lnTo>
                    <a:pt x="16" y="50"/>
                  </a:lnTo>
                  <a:lnTo>
                    <a:pt x="17" y="42"/>
                  </a:lnTo>
                  <a:lnTo>
                    <a:pt x="18" y="34"/>
                  </a:lnTo>
                  <a:lnTo>
                    <a:pt x="20" y="26"/>
                  </a:lnTo>
                  <a:lnTo>
                    <a:pt x="24" y="20"/>
                  </a:lnTo>
                  <a:lnTo>
                    <a:pt x="28" y="15"/>
                  </a:lnTo>
                  <a:lnTo>
                    <a:pt x="34" y="10"/>
                  </a:lnTo>
                  <a:lnTo>
                    <a:pt x="40" y="8"/>
                  </a:lnTo>
                  <a:lnTo>
                    <a:pt x="48" y="7"/>
                  </a:lnTo>
                  <a:lnTo>
                    <a:pt x="56" y="8"/>
                  </a:lnTo>
                  <a:lnTo>
                    <a:pt x="62" y="11"/>
                  </a:lnTo>
                  <a:lnTo>
                    <a:pt x="67" y="15"/>
                  </a:lnTo>
                  <a:lnTo>
                    <a:pt x="72" y="20"/>
                  </a:lnTo>
                  <a:lnTo>
                    <a:pt x="75" y="26"/>
                  </a:lnTo>
                  <a:lnTo>
                    <a:pt x="77" y="33"/>
                  </a:lnTo>
                  <a:lnTo>
                    <a:pt x="79" y="40"/>
                  </a:lnTo>
                  <a:lnTo>
                    <a:pt x="80" y="47"/>
                  </a:lnTo>
                  <a:lnTo>
                    <a:pt x="80" y="54"/>
                  </a:lnTo>
                  <a:close/>
                  <a:moveTo>
                    <a:pt x="96" y="50"/>
                  </a:moveTo>
                  <a:lnTo>
                    <a:pt x="96" y="41"/>
                  </a:lnTo>
                  <a:lnTo>
                    <a:pt x="94" y="33"/>
                  </a:lnTo>
                  <a:lnTo>
                    <a:pt x="91" y="25"/>
                  </a:lnTo>
                  <a:lnTo>
                    <a:pt x="88" y="18"/>
                  </a:lnTo>
                  <a:lnTo>
                    <a:pt x="82" y="12"/>
                  </a:lnTo>
                  <a:lnTo>
                    <a:pt x="76" y="7"/>
                  </a:lnTo>
                  <a:lnTo>
                    <a:pt x="69" y="3"/>
                  </a:lnTo>
                  <a:lnTo>
                    <a:pt x="60" y="1"/>
                  </a:lnTo>
                  <a:lnTo>
                    <a:pt x="49" y="0"/>
                  </a:lnTo>
                  <a:lnTo>
                    <a:pt x="39" y="1"/>
                  </a:lnTo>
                  <a:lnTo>
                    <a:pt x="30" y="3"/>
                  </a:lnTo>
                  <a:lnTo>
                    <a:pt x="22" y="8"/>
                  </a:lnTo>
                  <a:lnTo>
                    <a:pt x="16" y="13"/>
                  </a:lnTo>
                  <a:lnTo>
                    <a:pt x="10" y="19"/>
                  </a:lnTo>
                  <a:lnTo>
                    <a:pt x="6" y="27"/>
                  </a:lnTo>
                  <a:lnTo>
                    <a:pt x="3" y="35"/>
                  </a:lnTo>
                  <a:lnTo>
                    <a:pt x="1" y="44"/>
                  </a:lnTo>
                  <a:lnTo>
                    <a:pt x="0" y="54"/>
                  </a:lnTo>
                  <a:lnTo>
                    <a:pt x="1" y="63"/>
                  </a:lnTo>
                  <a:lnTo>
                    <a:pt x="2" y="71"/>
                  </a:lnTo>
                  <a:lnTo>
                    <a:pt x="5" y="79"/>
                  </a:lnTo>
                  <a:lnTo>
                    <a:pt x="9" y="87"/>
                  </a:lnTo>
                  <a:lnTo>
                    <a:pt x="14" y="93"/>
                  </a:lnTo>
                  <a:lnTo>
                    <a:pt x="20" y="97"/>
                  </a:lnTo>
                  <a:lnTo>
                    <a:pt x="28" y="101"/>
                  </a:lnTo>
                  <a:lnTo>
                    <a:pt x="37" y="103"/>
                  </a:lnTo>
                  <a:lnTo>
                    <a:pt x="47" y="104"/>
                  </a:lnTo>
                  <a:lnTo>
                    <a:pt x="57" y="103"/>
                  </a:lnTo>
                  <a:lnTo>
                    <a:pt x="66" y="101"/>
                  </a:lnTo>
                  <a:lnTo>
                    <a:pt x="74" y="97"/>
                  </a:lnTo>
                  <a:lnTo>
                    <a:pt x="81" y="91"/>
                  </a:lnTo>
                  <a:lnTo>
                    <a:pt x="86" y="85"/>
                  </a:lnTo>
                  <a:lnTo>
                    <a:pt x="91" y="77"/>
                  </a:lnTo>
                  <a:lnTo>
                    <a:pt x="94" y="69"/>
                  </a:lnTo>
                  <a:lnTo>
                    <a:pt x="96" y="60"/>
                  </a:lnTo>
                  <a:lnTo>
                    <a:pt x="96" y="5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  <p:sp>
          <p:nvSpPr>
            <p:cNvPr id="33" name="Freeform 27"/>
            <p:cNvSpPr>
              <a:spLocks/>
            </p:cNvSpPr>
            <p:nvPr/>
          </p:nvSpPr>
          <p:spPr bwMode="auto">
            <a:xfrm>
              <a:off x="5232" y="3225"/>
              <a:ext cx="81" cy="100"/>
            </a:xfrm>
            <a:custGeom>
              <a:avLst/>
              <a:gdLst/>
              <a:ahLst/>
              <a:cxnLst>
                <a:cxn ang="0">
                  <a:pos x="48" y="100"/>
                </a:cxn>
                <a:cxn ang="0">
                  <a:pos x="47" y="95"/>
                </a:cxn>
                <a:cxn ang="0">
                  <a:pos x="45" y="90"/>
                </a:cxn>
                <a:cxn ang="0">
                  <a:pos x="45" y="85"/>
                </a:cxn>
                <a:cxn ang="0">
                  <a:pos x="45" y="79"/>
                </a:cxn>
                <a:cxn ang="0">
                  <a:pos x="45" y="8"/>
                </a:cxn>
                <a:cxn ang="0">
                  <a:pos x="66" y="8"/>
                </a:cxn>
                <a:cxn ang="0">
                  <a:pos x="71" y="7"/>
                </a:cxn>
                <a:cxn ang="0">
                  <a:pos x="75" y="6"/>
                </a:cxn>
                <a:cxn ang="0">
                  <a:pos x="78" y="4"/>
                </a:cxn>
                <a:cxn ang="0">
                  <a:pos x="81" y="0"/>
                </a:cxn>
                <a:cxn ang="0">
                  <a:pos x="3" y="0"/>
                </a:cxn>
                <a:cxn ang="0">
                  <a:pos x="0" y="12"/>
                </a:cxn>
                <a:cxn ang="0">
                  <a:pos x="3" y="10"/>
                </a:cxn>
                <a:cxn ang="0">
                  <a:pos x="7" y="9"/>
                </a:cxn>
                <a:cxn ang="0">
                  <a:pos x="10" y="8"/>
                </a:cxn>
                <a:cxn ang="0">
                  <a:pos x="31" y="8"/>
                </a:cxn>
                <a:cxn ang="0">
                  <a:pos x="31" y="85"/>
                </a:cxn>
                <a:cxn ang="0">
                  <a:pos x="31" y="90"/>
                </a:cxn>
                <a:cxn ang="0">
                  <a:pos x="30" y="95"/>
                </a:cxn>
                <a:cxn ang="0">
                  <a:pos x="28" y="100"/>
                </a:cxn>
                <a:cxn ang="0">
                  <a:pos x="48" y="100"/>
                </a:cxn>
              </a:cxnLst>
              <a:rect l="0" t="0" r="r" b="b"/>
              <a:pathLst>
                <a:path w="81" h="100">
                  <a:moveTo>
                    <a:pt x="48" y="100"/>
                  </a:moveTo>
                  <a:lnTo>
                    <a:pt x="47" y="95"/>
                  </a:lnTo>
                  <a:lnTo>
                    <a:pt x="45" y="90"/>
                  </a:lnTo>
                  <a:lnTo>
                    <a:pt x="45" y="85"/>
                  </a:lnTo>
                  <a:lnTo>
                    <a:pt x="45" y="79"/>
                  </a:lnTo>
                  <a:lnTo>
                    <a:pt x="45" y="8"/>
                  </a:lnTo>
                  <a:lnTo>
                    <a:pt x="66" y="8"/>
                  </a:lnTo>
                  <a:lnTo>
                    <a:pt x="71" y="7"/>
                  </a:lnTo>
                  <a:lnTo>
                    <a:pt x="75" y="6"/>
                  </a:lnTo>
                  <a:lnTo>
                    <a:pt x="78" y="4"/>
                  </a:lnTo>
                  <a:lnTo>
                    <a:pt x="81" y="0"/>
                  </a:lnTo>
                  <a:lnTo>
                    <a:pt x="3" y="0"/>
                  </a:lnTo>
                  <a:lnTo>
                    <a:pt x="0" y="12"/>
                  </a:lnTo>
                  <a:lnTo>
                    <a:pt x="3" y="10"/>
                  </a:lnTo>
                  <a:lnTo>
                    <a:pt x="7" y="9"/>
                  </a:lnTo>
                  <a:lnTo>
                    <a:pt x="10" y="8"/>
                  </a:lnTo>
                  <a:lnTo>
                    <a:pt x="31" y="8"/>
                  </a:lnTo>
                  <a:lnTo>
                    <a:pt x="31" y="85"/>
                  </a:lnTo>
                  <a:lnTo>
                    <a:pt x="31" y="90"/>
                  </a:lnTo>
                  <a:lnTo>
                    <a:pt x="30" y="95"/>
                  </a:lnTo>
                  <a:lnTo>
                    <a:pt x="28" y="100"/>
                  </a:lnTo>
                  <a:lnTo>
                    <a:pt x="48" y="10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  <p:sp>
          <p:nvSpPr>
            <p:cNvPr id="34" name="Freeform 28"/>
            <p:cNvSpPr>
              <a:spLocks/>
            </p:cNvSpPr>
            <p:nvPr/>
          </p:nvSpPr>
          <p:spPr bwMode="auto">
            <a:xfrm>
              <a:off x="5329" y="3225"/>
              <a:ext cx="63" cy="100"/>
            </a:xfrm>
            <a:custGeom>
              <a:avLst/>
              <a:gdLst/>
              <a:ahLst/>
              <a:cxnLst>
                <a:cxn ang="0">
                  <a:pos x="18" y="52"/>
                </a:cxn>
                <a:cxn ang="0">
                  <a:pos x="27" y="52"/>
                </a:cxn>
                <a:cxn ang="0">
                  <a:pos x="37" y="51"/>
                </a:cxn>
                <a:cxn ang="0">
                  <a:pos x="42" y="50"/>
                </a:cxn>
                <a:cxn ang="0">
                  <a:pos x="47" y="48"/>
                </a:cxn>
                <a:cxn ang="0">
                  <a:pos x="51" y="46"/>
                </a:cxn>
                <a:cxn ang="0">
                  <a:pos x="54" y="43"/>
                </a:cxn>
                <a:cxn ang="0">
                  <a:pos x="36" y="44"/>
                </a:cxn>
                <a:cxn ang="0">
                  <a:pos x="18" y="44"/>
                </a:cxn>
                <a:cxn ang="0">
                  <a:pos x="18" y="7"/>
                </a:cxn>
                <a:cxn ang="0">
                  <a:pos x="39" y="7"/>
                </a:cxn>
                <a:cxn ang="0">
                  <a:pos x="45" y="8"/>
                </a:cxn>
                <a:cxn ang="0">
                  <a:pos x="51" y="10"/>
                </a:cxn>
                <a:cxn ang="0">
                  <a:pos x="55" y="13"/>
                </a:cxn>
                <a:cxn ang="0">
                  <a:pos x="55" y="0"/>
                </a:cxn>
                <a:cxn ang="0">
                  <a:pos x="1" y="0"/>
                </a:cxn>
                <a:cxn ang="0">
                  <a:pos x="3" y="5"/>
                </a:cxn>
                <a:cxn ang="0">
                  <a:pos x="4" y="10"/>
                </a:cxn>
                <a:cxn ang="0">
                  <a:pos x="4" y="16"/>
                </a:cxn>
                <a:cxn ang="0">
                  <a:pos x="4" y="85"/>
                </a:cxn>
                <a:cxn ang="0">
                  <a:pos x="3" y="90"/>
                </a:cxn>
                <a:cxn ang="0">
                  <a:pos x="2" y="95"/>
                </a:cxn>
                <a:cxn ang="0">
                  <a:pos x="0" y="100"/>
                </a:cxn>
                <a:cxn ang="0">
                  <a:pos x="45" y="100"/>
                </a:cxn>
                <a:cxn ang="0">
                  <a:pos x="53" y="99"/>
                </a:cxn>
                <a:cxn ang="0">
                  <a:pos x="60" y="99"/>
                </a:cxn>
                <a:cxn ang="0">
                  <a:pos x="63" y="85"/>
                </a:cxn>
                <a:cxn ang="0">
                  <a:pos x="57" y="89"/>
                </a:cxn>
                <a:cxn ang="0">
                  <a:pos x="50" y="91"/>
                </a:cxn>
                <a:cxn ang="0">
                  <a:pos x="43" y="93"/>
                </a:cxn>
                <a:cxn ang="0">
                  <a:pos x="36" y="94"/>
                </a:cxn>
                <a:cxn ang="0">
                  <a:pos x="18" y="94"/>
                </a:cxn>
                <a:cxn ang="0">
                  <a:pos x="18" y="52"/>
                </a:cxn>
              </a:cxnLst>
              <a:rect l="0" t="0" r="r" b="b"/>
              <a:pathLst>
                <a:path w="63" h="100">
                  <a:moveTo>
                    <a:pt x="18" y="52"/>
                  </a:moveTo>
                  <a:lnTo>
                    <a:pt x="27" y="52"/>
                  </a:lnTo>
                  <a:lnTo>
                    <a:pt x="37" y="51"/>
                  </a:lnTo>
                  <a:lnTo>
                    <a:pt x="42" y="50"/>
                  </a:lnTo>
                  <a:lnTo>
                    <a:pt x="47" y="48"/>
                  </a:lnTo>
                  <a:lnTo>
                    <a:pt x="51" y="46"/>
                  </a:lnTo>
                  <a:lnTo>
                    <a:pt x="54" y="43"/>
                  </a:lnTo>
                  <a:lnTo>
                    <a:pt x="36" y="44"/>
                  </a:lnTo>
                  <a:lnTo>
                    <a:pt x="18" y="44"/>
                  </a:lnTo>
                  <a:lnTo>
                    <a:pt x="18" y="7"/>
                  </a:lnTo>
                  <a:lnTo>
                    <a:pt x="39" y="7"/>
                  </a:lnTo>
                  <a:lnTo>
                    <a:pt x="45" y="8"/>
                  </a:lnTo>
                  <a:lnTo>
                    <a:pt x="51" y="10"/>
                  </a:lnTo>
                  <a:lnTo>
                    <a:pt x="55" y="13"/>
                  </a:lnTo>
                  <a:lnTo>
                    <a:pt x="55" y="0"/>
                  </a:lnTo>
                  <a:lnTo>
                    <a:pt x="1" y="0"/>
                  </a:lnTo>
                  <a:lnTo>
                    <a:pt x="3" y="5"/>
                  </a:lnTo>
                  <a:lnTo>
                    <a:pt x="4" y="10"/>
                  </a:lnTo>
                  <a:lnTo>
                    <a:pt x="4" y="16"/>
                  </a:lnTo>
                  <a:lnTo>
                    <a:pt x="4" y="85"/>
                  </a:lnTo>
                  <a:lnTo>
                    <a:pt x="3" y="90"/>
                  </a:lnTo>
                  <a:lnTo>
                    <a:pt x="2" y="95"/>
                  </a:lnTo>
                  <a:lnTo>
                    <a:pt x="0" y="100"/>
                  </a:lnTo>
                  <a:lnTo>
                    <a:pt x="45" y="100"/>
                  </a:lnTo>
                  <a:lnTo>
                    <a:pt x="53" y="99"/>
                  </a:lnTo>
                  <a:lnTo>
                    <a:pt x="60" y="99"/>
                  </a:lnTo>
                  <a:lnTo>
                    <a:pt x="63" y="85"/>
                  </a:lnTo>
                  <a:lnTo>
                    <a:pt x="57" y="89"/>
                  </a:lnTo>
                  <a:lnTo>
                    <a:pt x="50" y="91"/>
                  </a:lnTo>
                  <a:lnTo>
                    <a:pt x="43" y="93"/>
                  </a:lnTo>
                  <a:lnTo>
                    <a:pt x="36" y="94"/>
                  </a:lnTo>
                  <a:lnTo>
                    <a:pt x="18" y="94"/>
                  </a:lnTo>
                  <a:lnTo>
                    <a:pt x="18" y="5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  <p:sp>
          <p:nvSpPr>
            <p:cNvPr id="35" name="Freeform 29"/>
            <p:cNvSpPr>
              <a:spLocks/>
            </p:cNvSpPr>
            <p:nvPr/>
          </p:nvSpPr>
          <p:spPr bwMode="auto">
            <a:xfrm>
              <a:off x="5412" y="3225"/>
              <a:ext cx="55" cy="100"/>
            </a:xfrm>
            <a:custGeom>
              <a:avLst/>
              <a:gdLst/>
              <a:ahLst/>
              <a:cxnLst>
                <a:cxn ang="0">
                  <a:pos x="5" y="64"/>
                </a:cxn>
                <a:cxn ang="0">
                  <a:pos x="5" y="69"/>
                </a:cxn>
                <a:cxn ang="0">
                  <a:pos x="5" y="75"/>
                </a:cxn>
                <a:cxn ang="0">
                  <a:pos x="5" y="82"/>
                </a:cxn>
                <a:cxn ang="0">
                  <a:pos x="3" y="89"/>
                </a:cxn>
                <a:cxn ang="0">
                  <a:pos x="2" y="95"/>
                </a:cxn>
                <a:cxn ang="0">
                  <a:pos x="0" y="100"/>
                </a:cxn>
                <a:cxn ang="0">
                  <a:pos x="43" y="100"/>
                </a:cxn>
                <a:cxn ang="0">
                  <a:pos x="52" y="99"/>
                </a:cxn>
                <a:cxn ang="0">
                  <a:pos x="55" y="85"/>
                </a:cxn>
                <a:cxn ang="0">
                  <a:pos x="49" y="89"/>
                </a:cxn>
                <a:cxn ang="0">
                  <a:pos x="43" y="92"/>
                </a:cxn>
                <a:cxn ang="0">
                  <a:pos x="37" y="93"/>
                </a:cxn>
                <a:cxn ang="0">
                  <a:pos x="31" y="94"/>
                </a:cxn>
                <a:cxn ang="0">
                  <a:pos x="19" y="94"/>
                </a:cxn>
                <a:cxn ang="0">
                  <a:pos x="19" y="16"/>
                </a:cxn>
                <a:cxn ang="0">
                  <a:pos x="20" y="10"/>
                </a:cxn>
                <a:cxn ang="0">
                  <a:pos x="20" y="5"/>
                </a:cxn>
                <a:cxn ang="0">
                  <a:pos x="23" y="0"/>
                </a:cxn>
                <a:cxn ang="0">
                  <a:pos x="2" y="0"/>
                </a:cxn>
                <a:cxn ang="0">
                  <a:pos x="4" y="5"/>
                </a:cxn>
                <a:cxn ang="0">
                  <a:pos x="5" y="10"/>
                </a:cxn>
                <a:cxn ang="0">
                  <a:pos x="5" y="16"/>
                </a:cxn>
                <a:cxn ang="0">
                  <a:pos x="5" y="21"/>
                </a:cxn>
                <a:cxn ang="0">
                  <a:pos x="5" y="64"/>
                </a:cxn>
              </a:cxnLst>
              <a:rect l="0" t="0" r="r" b="b"/>
              <a:pathLst>
                <a:path w="55" h="100">
                  <a:moveTo>
                    <a:pt x="5" y="64"/>
                  </a:moveTo>
                  <a:lnTo>
                    <a:pt x="5" y="69"/>
                  </a:lnTo>
                  <a:lnTo>
                    <a:pt x="5" y="75"/>
                  </a:lnTo>
                  <a:lnTo>
                    <a:pt x="5" y="82"/>
                  </a:lnTo>
                  <a:lnTo>
                    <a:pt x="3" y="89"/>
                  </a:lnTo>
                  <a:lnTo>
                    <a:pt x="2" y="95"/>
                  </a:lnTo>
                  <a:lnTo>
                    <a:pt x="0" y="100"/>
                  </a:lnTo>
                  <a:lnTo>
                    <a:pt x="43" y="100"/>
                  </a:lnTo>
                  <a:lnTo>
                    <a:pt x="52" y="99"/>
                  </a:lnTo>
                  <a:lnTo>
                    <a:pt x="55" y="85"/>
                  </a:lnTo>
                  <a:lnTo>
                    <a:pt x="49" y="89"/>
                  </a:lnTo>
                  <a:lnTo>
                    <a:pt x="43" y="92"/>
                  </a:lnTo>
                  <a:lnTo>
                    <a:pt x="37" y="93"/>
                  </a:lnTo>
                  <a:lnTo>
                    <a:pt x="31" y="94"/>
                  </a:lnTo>
                  <a:lnTo>
                    <a:pt x="19" y="94"/>
                  </a:lnTo>
                  <a:lnTo>
                    <a:pt x="19" y="16"/>
                  </a:lnTo>
                  <a:lnTo>
                    <a:pt x="20" y="10"/>
                  </a:lnTo>
                  <a:lnTo>
                    <a:pt x="20" y="5"/>
                  </a:lnTo>
                  <a:lnTo>
                    <a:pt x="23" y="0"/>
                  </a:lnTo>
                  <a:lnTo>
                    <a:pt x="2" y="0"/>
                  </a:lnTo>
                  <a:lnTo>
                    <a:pt x="4" y="5"/>
                  </a:lnTo>
                  <a:lnTo>
                    <a:pt x="5" y="10"/>
                  </a:lnTo>
                  <a:lnTo>
                    <a:pt x="5" y="16"/>
                  </a:lnTo>
                  <a:lnTo>
                    <a:pt x="5" y="21"/>
                  </a:lnTo>
                  <a:lnTo>
                    <a:pt x="5" y="6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  <p:sp>
          <p:nvSpPr>
            <p:cNvPr id="36" name="Freeform 30"/>
            <p:cNvSpPr>
              <a:spLocks noEditPoints="1"/>
            </p:cNvSpPr>
            <p:nvPr/>
          </p:nvSpPr>
          <p:spPr bwMode="auto">
            <a:xfrm>
              <a:off x="4647" y="3419"/>
              <a:ext cx="56" cy="72"/>
            </a:xfrm>
            <a:custGeom>
              <a:avLst/>
              <a:gdLst/>
              <a:ahLst/>
              <a:cxnLst>
                <a:cxn ang="0">
                  <a:pos x="28" y="35"/>
                </a:cxn>
                <a:cxn ang="0">
                  <a:pos x="32" y="33"/>
                </a:cxn>
                <a:cxn ang="0">
                  <a:pos x="37" y="29"/>
                </a:cxn>
                <a:cxn ang="0">
                  <a:pos x="40" y="25"/>
                </a:cxn>
                <a:cxn ang="0">
                  <a:pos x="43" y="21"/>
                </a:cxn>
                <a:cxn ang="0">
                  <a:pos x="44" y="15"/>
                </a:cxn>
                <a:cxn ang="0">
                  <a:pos x="43" y="10"/>
                </a:cxn>
                <a:cxn ang="0">
                  <a:pos x="41" y="6"/>
                </a:cxn>
                <a:cxn ang="0">
                  <a:pos x="38" y="3"/>
                </a:cxn>
                <a:cxn ang="0">
                  <a:pos x="33" y="1"/>
                </a:cxn>
                <a:cxn ang="0">
                  <a:pos x="27" y="0"/>
                </a:cxn>
                <a:cxn ang="0">
                  <a:pos x="14" y="0"/>
                </a:cxn>
                <a:cxn ang="0">
                  <a:pos x="0" y="1"/>
                </a:cxn>
                <a:cxn ang="0">
                  <a:pos x="2" y="6"/>
                </a:cxn>
                <a:cxn ang="0">
                  <a:pos x="3" y="11"/>
                </a:cxn>
                <a:cxn ang="0">
                  <a:pos x="3" y="62"/>
                </a:cxn>
                <a:cxn ang="0">
                  <a:pos x="2" y="67"/>
                </a:cxn>
                <a:cxn ang="0">
                  <a:pos x="0" y="72"/>
                </a:cxn>
                <a:cxn ang="0">
                  <a:pos x="15" y="72"/>
                </a:cxn>
                <a:cxn ang="0">
                  <a:pos x="13" y="68"/>
                </a:cxn>
                <a:cxn ang="0">
                  <a:pos x="13" y="63"/>
                </a:cxn>
                <a:cxn ang="0">
                  <a:pos x="13" y="38"/>
                </a:cxn>
                <a:cxn ang="0">
                  <a:pos x="16" y="38"/>
                </a:cxn>
                <a:cxn ang="0">
                  <a:pos x="19" y="40"/>
                </a:cxn>
                <a:cxn ang="0">
                  <a:pos x="22" y="42"/>
                </a:cxn>
                <a:cxn ang="0">
                  <a:pos x="25" y="47"/>
                </a:cxn>
                <a:cxn ang="0">
                  <a:pos x="38" y="66"/>
                </a:cxn>
                <a:cxn ang="0">
                  <a:pos x="40" y="69"/>
                </a:cxn>
                <a:cxn ang="0">
                  <a:pos x="42" y="70"/>
                </a:cxn>
                <a:cxn ang="0">
                  <a:pos x="44" y="72"/>
                </a:cxn>
                <a:cxn ang="0">
                  <a:pos x="47" y="72"/>
                </a:cxn>
                <a:cxn ang="0">
                  <a:pos x="56" y="72"/>
                </a:cxn>
                <a:cxn ang="0">
                  <a:pos x="53" y="69"/>
                </a:cxn>
                <a:cxn ang="0">
                  <a:pos x="51" y="67"/>
                </a:cxn>
                <a:cxn ang="0">
                  <a:pos x="49" y="65"/>
                </a:cxn>
                <a:cxn ang="0">
                  <a:pos x="47" y="62"/>
                </a:cxn>
                <a:cxn ang="0">
                  <a:pos x="28" y="35"/>
                </a:cxn>
                <a:cxn ang="0">
                  <a:pos x="13" y="10"/>
                </a:cxn>
                <a:cxn ang="0">
                  <a:pos x="13" y="7"/>
                </a:cxn>
                <a:cxn ang="0">
                  <a:pos x="13" y="5"/>
                </a:cxn>
                <a:cxn ang="0">
                  <a:pos x="23" y="5"/>
                </a:cxn>
                <a:cxn ang="0">
                  <a:pos x="27" y="6"/>
                </a:cxn>
                <a:cxn ang="0">
                  <a:pos x="30" y="7"/>
                </a:cxn>
                <a:cxn ang="0">
                  <a:pos x="32" y="9"/>
                </a:cxn>
                <a:cxn ang="0">
                  <a:pos x="34" y="13"/>
                </a:cxn>
                <a:cxn ang="0">
                  <a:pos x="34" y="17"/>
                </a:cxn>
                <a:cxn ang="0">
                  <a:pos x="34" y="23"/>
                </a:cxn>
                <a:cxn ang="0">
                  <a:pos x="31" y="28"/>
                </a:cxn>
                <a:cxn ang="0">
                  <a:pos x="28" y="31"/>
                </a:cxn>
                <a:cxn ang="0">
                  <a:pos x="23" y="33"/>
                </a:cxn>
                <a:cxn ang="0">
                  <a:pos x="18" y="34"/>
                </a:cxn>
                <a:cxn ang="0">
                  <a:pos x="13" y="33"/>
                </a:cxn>
                <a:cxn ang="0">
                  <a:pos x="13" y="10"/>
                </a:cxn>
              </a:cxnLst>
              <a:rect l="0" t="0" r="r" b="b"/>
              <a:pathLst>
                <a:path w="56" h="72">
                  <a:moveTo>
                    <a:pt x="28" y="35"/>
                  </a:moveTo>
                  <a:lnTo>
                    <a:pt x="32" y="33"/>
                  </a:lnTo>
                  <a:lnTo>
                    <a:pt x="37" y="29"/>
                  </a:lnTo>
                  <a:lnTo>
                    <a:pt x="40" y="25"/>
                  </a:lnTo>
                  <a:lnTo>
                    <a:pt x="43" y="21"/>
                  </a:lnTo>
                  <a:lnTo>
                    <a:pt x="44" y="15"/>
                  </a:lnTo>
                  <a:lnTo>
                    <a:pt x="43" y="10"/>
                  </a:lnTo>
                  <a:lnTo>
                    <a:pt x="41" y="6"/>
                  </a:lnTo>
                  <a:lnTo>
                    <a:pt x="38" y="3"/>
                  </a:lnTo>
                  <a:lnTo>
                    <a:pt x="33" y="1"/>
                  </a:lnTo>
                  <a:lnTo>
                    <a:pt x="27" y="0"/>
                  </a:lnTo>
                  <a:lnTo>
                    <a:pt x="14" y="0"/>
                  </a:lnTo>
                  <a:lnTo>
                    <a:pt x="0" y="1"/>
                  </a:lnTo>
                  <a:lnTo>
                    <a:pt x="2" y="6"/>
                  </a:lnTo>
                  <a:lnTo>
                    <a:pt x="3" y="11"/>
                  </a:lnTo>
                  <a:lnTo>
                    <a:pt x="3" y="62"/>
                  </a:lnTo>
                  <a:lnTo>
                    <a:pt x="2" y="67"/>
                  </a:lnTo>
                  <a:lnTo>
                    <a:pt x="0" y="72"/>
                  </a:lnTo>
                  <a:lnTo>
                    <a:pt x="15" y="72"/>
                  </a:lnTo>
                  <a:lnTo>
                    <a:pt x="13" y="68"/>
                  </a:lnTo>
                  <a:lnTo>
                    <a:pt x="13" y="63"/>
                  </a:lnTo>
                  <a:lnTo>
                    <a:pt x="13" y="38"/>
                  </a:lnTo>
                  <a:lnTo>
                    <a:pt x="16" y="38"/>
                  </a:lnTo>
                  <a:lnTo>
                    <a:pt x="19" y="40"/>
                  </a:lnTo>
                  <a:lnTo>
                    <a:pt x="22" y="42"/>
                  </a:lnTo>
                  <a:lnTo>
                    <a:pt x="25" y="47"/>
                  </a:lnTo>
                  <a:lnTo>
                    <a:pt x="38" y="66"/>
                  </a:lnTo>
                  <a:lnTo>
                    <a:pt x="40" y="69"/>
                  </a:lnTo>
                  <a:lnTo>
                    <a:pt x="42" y="70"/>
                  </a:lnTo>
                  <a:lnTo>
                    <a:pt x="44" y="72"/>
                  </a:lnTo>
                  <a:lnTo>
                    <a:pt x="47" y="72"/>
                  </a:lnTo>
                  <a:lnTo>
                    <a:pt x="56" y="72"/>
                  </a:lnTo>
                  <a:lnTo>
                    <a:pt x="53" y="69"/>
                  </a:lnTo>
                  <a:lnTo>
                    <a:pt x="51" y="67"/>
                  </a:lnTo>
                  <a:lnTo>
                    <a:pt x="49" y="65"/>
                  </a:lnTo>
                  <a:lnTo>
                    <a:pt x="47" y="62"/>
                  </a:lnTo>
                  <a:lnTo>
                    <a:pt x="28" y="35"/>
                  </a:lnTo>
                  <a:close/>
                  <a:moveTo>
                    <a:pt x="13" y="10"/>
                  </a:moveTo>
                  <a:lnTo>
                    <a:pt x="13" y="7"/>
                  </a:lnTo>
                  <a:lnTo>
                    <a:pt x="13" y="5"/>
                  </a:lnTo>
                  <a:lnTo>
                    <a:pt x="23" y="5"/>
                  </a:lnTo>
                  <a:lnTo>
                    <a:pt x="27" y="6"/>
                  </a:lnTo>
                  <a:lnTo>
                    <a:pt x="30" y="7"/>
                  </a:lnTo>
                  <a:lnTo>
                    <a:pt x="32" y="9"/>
                  </a:lnTo>
                  <a:lnTo>
                    <a:pt x="34" y="13"/>
                  </a:lnTo>
                  <a:lnTo>
                    <a:pt x="34" y="17"/>
                  </a:lnTo>
                  <a:lnTo>
                    <a:pt x="34" y="23"/>
                  </a:lnTo>
                  <a:lnTo>
                    <a:pt x="31" y="28"/>
                  </a:lnTo>
                  <a:lnTo>
                    <a:pt x="28" y="31"/>
                  </a:lnTo>
                  <a:lnTo>
                    <a:pt x="23" y="33"/>
                  </a:lnTo>
                  <a:lnTo>
                    <a:pt x="18" y="34"/>
                  </a:lnTo>
                  <a:lnTo>
                    <a:pt x="13" y="33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  <p:sp>
          <p:nvSpPr>
            <p:cNvPr id="37" name="Freeform 31"/>
            <p:cNvSpPr>
              <a:spLocks/>
            </p:cNvSpPr>
            <p:nvPr/>
          </p:nvSpPr>
          <p:spPr bwMode="auto">
            <a:xfrm>
              <a:off x="4712" y="3420"/>
              <a:ext cx="45" cy="71"/>
            </a:xfrm>
            <a:custGeom>
              <a:avLst/>
              <a:gdLst/>
              <a:ahLst/>
              <a:cxnLst>
                <a:cxn ang="0">
                  <a:pos x="13" y="37"/>
                </a:cxn>
                <a:cxn ang="0">
                  <a:pos x="24" y="37"/>
                </a:cxn>
                <a:cxn ang="0">
                  <a:pos x="28" y="36"/>
                </a:cxn>
                <a:cxn ang="0">
                  <a:pos x="33" y="35"/>
                </a:cxn>
                <a:cxn ang="0">
                  <a:pos x="36" y="33"/>
                </a:cxn>
                <a:cxn ang="0">
                  <a:pos x="39" y="30"/>
                </a:cxn>
                <a:cxn ang="0">
                  <a:pos x="13" y="31"/>
                </a:cxn>
                <a:cxn ang="0">
                  <a:pos x="13" y="5"/>
                </a:cxn>
                <a:cxn ang="0">
                  <a:pos x="23" y="5"/>
                </a:cxn>
                <a:cxn ang="0">
                  <a:pos x="29" y="5"/>
                </a:cxn>
                <a:cxn ang="0">
                  <a:pos x="35" y="6"/>
                </a:cxn>
                <a:cxn ang="0">
                  <a:pos x="40" y="9"/>
                </a:cxn>
                <a:cxn ang="0">
                  <a:pos x="39" y="0"/>
                </a:cxn>
                <a:cxn ang="0">
                  <a:pos x="0" y="0"/>
                </a:cxn>
                <a:cxn ang="0">
                  <a:pos x="2" y="5"/>
                </a:cxn>
                <a:cxn ang="0">
                  <a:pos x="3" y="15"/>
                </a:cxn>
                <a:cxn ang="0">
                  <a:pos x="3" y="56"/>
                </a:cxn>
                <a:cxn ang="0">
                  <a:pos x="3" y="62"/>
                </a:cxn>
                <a:cxn ang="0">
                  <a:pos x="2" y="67"/>
                </a:cxn>
                <a:cxn ang="0">
                  <a:pos x="0" y="71"/>
                </a:cxn>
                <a:cxn ang="0">
                  <a:pos x="38" y="71"/>
                </a:cxn>
                <a:cxn ang="0">
                  <a:pos x="43" y="71"/>
                </a:cxn>
                <a:cxn ang="0">
                  <a:pos x="45" y="60"/>
                </a:cxn>
                <a:cxn ang="0">
                  <a:pos x="39" y="64"/>
                </a:cxn>
                <a:cxn ang="0">
                  <a:pos x="32" y="66"/>
                </a:cxn>
                <a:cxn ang="0">
                  <a:pos x="25" y="67"/>
                </a:cxn>
                <a:cxn ang="0">
                  <a:pos x="13" y="67"/>
                </a:cxn>
                <a:cxn ang="0">
                  <a:pos x="13" y="37"/>
                </a:cxn>
              </a:cxnLst>
              <a:rect l="0" t="0" r="r" b="b"/>
              <a:pathLst>
                <a:path w="45" h="71">
                  <a:moveTo>
                    <a:pt x="13" y="37"/>
                  </a:moveTo>
                  <a:lnTo>
                    <a:pt x="24" y="37"/>
                  </a:lnTo>
                  <a:lnTo>
                    <a:pt x="28" y="36"/>
                  </a:lnTo>
                  <a:lnTo>
                    <a:pt x="33" y="35"/>
                  </a:lnTo>
                  <a:lnTo>
                    <a:pt x="36" y="33"/>
                  </a:lnTo>
                  <a:lnTo>
                    <a:pt x="39" y="30"/>
                  </a:lnTo>
                  <a:lnTo>
                    <a:pt x="13" y="31"/>
                  </a:lnTo>
                  <a:lnTo>
                    <a:pt x="13" y="5"/>
                  </a:lnTo>
                  <a:lnTo>
                    <a:pt x="23" y="5"/>
                  </a:lnTo>
                  <a:lnTo>
                    <a:pt x="29" y="5"/>
                  </a:lnTo>
                  <a:lnTo>
                    <a:pt x="35" y="6"/>
                  </a:lnTo>
                  <a:lnTo>
                    <a:pt x="40" y="9"/>
                  </a:lnTo>
                  <a:lnTo>
                    <a:pt x="39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3" y="15"/>
                  </a:lnTo>
                  <a:lnTo>
                    <a:pt x="3" y="56"/>
                  </a:lnTo>
                  <a:lnTo>
                    <a:pt x="3" y="62"/>
                  </a:lnTo>
                  <a:lnTo>
                    <a:pt x="2" y="67"/>
                  </a:lnTo>
                  <a:lnTo>
                    <a:pt x="0" y="71"/>
                  </a:lnTo>
                  <a:lnTo>
                    <a:pt x="38" y="71"/>
                  </a:lnTo>
                  <a:lnTo>
                    <a:pt x="43" y="71"/>
                  </a:lnTo>
                  <a:lnTo>
                    <a:pt x="45" y="60"/>
                  </a:lnTo>
                  <a:lnTo>
                    <a:pt x="39" y="64"/>
                  </a:lnTo>
                  <a:lnTo>
                    <a:pt x="32" y="66"/>
                  </a:lnTo>
                  <a:lnTo>
                    <a:pt x="25" y="67"/>
                  </a:lnTo>
                  <a:lnTo>
                    <a:pt x="13" y="67"/>
                  </a:lnTo>
                  <a:lnTo>
                    <a:pt x="13" y="3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  <p:sp>
          <p:nvSpPr>
            <p:cNvPr id="38" name="Freeform 32"/>
            <p:cNvSpPr>
              <a:spLocks noEditPoints="1"/>
            </p:cNvSpPr>
            <p:nvPr/>
          </p:nvSpPr>
          <p:spPr bwMode="auto">
            <a:xfrm>
              <a:off x="4761" y="3420"/>
              <a:ext cx="73" cy="71"/>
            </a:xfrm>
            <a:custGeom>
              <a:avLst/>
              <a:gdLst/>
              <a:ahLst/>
              <a:cxnLst>
                <a:cxn ang="0">
                  <a:pos x="46" y="36"/>
                </a:cxn>
                <a:cxn ang="0">
                  <a:pos x="25" y="36"/>
                </a:cxn>
                <a:cxn ang="0">
                  <a:pos x="35" y="12"/>
                </a:cxn>
                <a:cxn ang="0">
                  <a:pos x="35" y="12"/>
                </a:cxn>
                <a:cxn ang="0">
                  <a:pos x="36" y="10"/>
                </a:cxn>
                <a:cxn ang="0">
                  <a:pos x="37" y="9"/>
                </a:cxn>
                <a:cxn ang="0">
                  <a:pos x="38" y="9"/>
                </a:cxn>
                <a:cxn ang="0">
                  <a:pos x="39" y="11"/>
                </a:cxn>
                <a:cxn ang="0">
                  <a:pos x="39" y="12"/>
                </a:cxn>
                <a:cxn ang="0">
                  <a:pos x="46" y="36"/>
                </a:cxn>
                <a:cxn ang="0">
                  <a:pos x="73" y="71"/>
                </a:cxn>
                <a:cxn ang="0">
                  <a:pos x="70" y="67"/>
                </a:cxn>
                <a:cxn ang="0">
                  <a:pos x="63" y="51"/>
                </a:cxn>
                <a:cxn ang="0">
                  <a:pos x="56" y="34"/>
                </a:cxn>
                <a:cxn ang="0">
                  <a:pos x="50" y="17"/>
                </a:cxn>
                <a:cxn ang="0">
                  <a:pos x="45" y="0"/>
                </a:cxn>
                <a:cxn ang="0">
                  <a:pos x="32" y="0"/>
                </a:cxn>
                <a:cxn ang="0">
                  <a:pos x="32" y="3"/>
                </a:cxn>
                <a:cxn ang="0">
                  <a:pos x="31" y="7"/>
                </a:cxn>
                <a:cxn ang="0">
                  <a:pos x="30" y="12"/>
                </a:cxn>
                <a:cxn ang="0">
                  <a:pos x="27" y="18"/>
                </a:cxn>
                <a:cxn ang="0">
                  <a:pos x="21" y="32"/>
                </a:cxn>
                <a:cxn ang="0">
                  <a:pos x="18" y="40"/>
                </a:cxn>
                <a:cxn ang="0">
                  <a:pos x="14" y="47"/>
                </a:cxn>
                <a:cxn ang="0">
                  <a:pos x="8" y="60"/>
                </a:cxn>
                <a:cxn ang="0">
                  <a:pos x="5" y="65"/>
                </a:cxn>
                <a:cxn ang="0">
                  <a:pos x="0" y="71"/>
                </a:cxn>
                <a:cxn ang="0">
                  <a:pos x="14" y="71"/>
                </a:cxn>
                <a:cxn ang="0">
                  <a:pos x="14" y="69"/>
                </a:cxn>
                <a:cxn ang="0">
                  <a:pos x="14" y="67"/>
                </a:cxn>
                <a:cxn ang="0">
                  <a:pos x="14" y="62"/>
                </a:cxn>
                <a:cxn ang="0">
                  <a:pos x="16" y="57"/>
                </a:cxn>
                <a:cxn ang="0">
                  <a:pos x="18" y="52"/>
                </a:cxn>
                <a:cxn ang="0">
                  <a:pos x="21" y="46"/>
                </a:cxn>
                <a:cxn ang="0">
                  <a:pos x="24" y="40"/>
                </a:cxn>
                <a:cxn ang="0">
                  <a:pos x="49" y="40"/>
                </a:cxn>
                <a:cxn ang="0">
                  <a:pos x="61" y="71"/>
                </a:cxn>
                <a:cxn ang="0">
                  <a:pos x="73" y="71"/>
                </a:cxn>
              </a:cxnLst>
              <a:rect l="0" t="0" r="r" b="b"/>
              <a:pathLst>
                <a:path w="73" h="71">
                  <a:moveTo>
                    <a:pt x="46" y="36"/>
                  </a:moveTo>
                  <a:lnTo>
                    <a:pt x="25" y="36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6" y="10"/>
                  </a:lnTo>
                  <a:lnTo>
                    <a:pt x="37" y="9"/>
                  </a:lnTo>
                  <a:lnTo>
                    <a:pt x="38" y="9"/>
                  </a:lnTo>
                  <a:lnTo>
                    <a:pt x="39" y="11"/>
                  </a:lnTo>
                  <a:lnTo>
                    <a:pt x="39" y="12"/>
                  </a:lnTo>
                  <a:lnTo>
                    <a:pt x="46" y="36"/>
                  </a:lnTo>
                  <a:close/>
                  <a:moveTo>
                    <a:pt x="73" y="71"/>
                  </a:moveTo>
                  <a:lnTo>
                    <a:pt x="70" y="67"/>
                  </a:lnTo>
                  <a:lnTo>
                    <a:pt x="63" y="51"/>
                  </a:lnTo>
                  <a:lnTo>
                    <a:pt x="56" y="34"/>
                  </a:lnTo>
                  <a:lnTo>
                    <a:pt x="50" y="17"/>
                  </a:lnTo>
                  <a:lnTo>
                    <a:pt x="45" y="0"/>
                  </a:lnTo>
                  <a:lnTo>
                    <a:pt x="32" y="0"/>
                  </a:lnTo>
                  <a:lnTo>
                    <a:pt x="32" y="3"/>
                  </a:lnTo>
                  <a:lnTo>
                    <a:pt x="31" y="7"/>
                  </a:lnTo>
                  <a:lnTo>
                    <a:pt x="30" y="12"/>
                  </a:lnTo>
                  <a:lnTo>
                    <a:pt x="27" y="18"/>
                  </a:lnTo>
                  <a:lnTo>
                    <a:pt x="21" y="32"/>
                  </a:lnTo>
                  <a:lnTo>
                    <a:pt x="18" y="40"/>
                  </a:lnTo>
                  <a:lnTo>
                    <a:pt x="14" y="47"/>
                  </a:lnTo>
                  <a:lnTo>
                    <a:pt x="8" y="60"/>
                  </a:lnTo>
                  <a:lnTo>
                    <a:pt x="5" y="65"/>
                  </a:lnTo>
                  <a:lnTo>
                    <a:pt x="0" y="71"/>
                  </a:lnTo>
                  <a:lnTo>
                    <a:pt x="14" y="71"/>
                  </a:lnTo>
                  <a:lnTo>
                    <a:pt x="14" y="69"/>
                  </a:lnTo>
                  <a:lnTo>
                    <a:pt x="14" y="67"/>
                  </a:lnTo>
                  <a:lnTo>
                    <a:pt x="14" y="62"/>
                  </a:lnTo>
                  <a:lnTo>
                    <a:pt x="16" y="57"/>
                  </a:lnTo>
                  <a:lnTo>
                    <a:pt x="18" y="52"/>
                  </a:lnTo>
                  <a:lnTo>
                    <a:pt x="21" y="46"/>
                  </a:lnTo>
                  <a:lnTo>
                    <a:pt x="24" y="40"/>
                  </a:lnTo>
                  <a:lnTo>
                    <a:pt x="49" y="40"/>
                  </a:lnTo>
                  <a:lnTo>
                    <a:pt x="61" y="71"/>
                  </a:lnTo>
                  <a:lnTo>
                    <a:pt x="73" y="7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  <p:sp>
          <p:nvSpPr>
            <p:cNvPr id="39" name="Freeform 33"/>
            <p:cNvSpPr>
              <a:spLocks noEditPoints="1"/>
            </p:cNvSpPr>
            <p:nvPr/>
          </p:nvSpPr>
          <p:spPr bwMode="auto">
            <a:xfrm>
              <a:off x="4842" y="3419"/>
              <a:ext cx="65" cy="72"/>
            </a:xfrm>
            <a:custGeom>
              <a:avLst/>
              <a:gdLst/>
              <a:ahLst/>
              <a:cxnLst>
                <a:cxn ang="0">
                  <a:pos x="2" y="57"/>
                </a:cxn>
                <a:cxn ang="0">
                  <a:pos x="2" y="63"/>
                </a:cxn>
                <a:cxn ang="0">
                  <a:pos x="2" y="68"/>
                </a:cxn>
                <a:cxn ang="0">
                  <a:pos x="0" y="72"/>
                </a:cxn>
                <a:cxn ang="0">
                  <a:pos x="8" y="72"/>
                </a:cxn>
                <a:cxn ang="0">
                  <a:pos x="17" y="72"/>
                </a:cxn>
                <a:cxn ang="0">
                  <a:pos x="26" y="72"/>
                </a:cxn>
                <a:cxn ang="0">
                  <a:pos x="35" y="72"/>
                </a:cxn>
                <a:cxn ang="0">
                  <a:pos x="43" y="69"/>
                </a:cxn>
                <a:cxn ang="0">
                  <a:pos x="51" y="65"/>
                </a:cxn>
                <a:cxn ang="0">
                  <a:pos x="56" y="59"/>
                </a:cxn>
                <a:cxn ang="0">
                  <a:pos x="61" y="53"/>
                </a:cxn>
                <a:cxn ang="0">
                  <a:pos x="64" y="44"/>
                </a:cxn>
                <a:cxn ang="0">
                  <a:pos x="65" y="34"/>
                </a:cxn>
                <a:cxn ang="0">
                  <a:pos x="64" y="25"/>
                </a:cxn>
                <a:cxn ang="0">
                  <a:pos x="61" y="16"/>
                </a:cxn>
                <a:cxn ang="0">
                  <a:pos x="56" y="9"/>
                </a:cxn>
                <a:cxn ang="0">
                  <a:pos x="50" y="4"/>
                </a:cxn>
                <a:cxn ang="0">
                  <a:pos x="42" y="1"/>
                </a:cxn>
                <a:cxn ang="0">
                  <a:pos x="34" y="0"/>
                </a:cxn>
                <a:cxn ang="0">
                  <a:pos x="17" y="0"/>
                </a:cxn>
                <a:cxn ang="0">
                  <a:pos x="0" y="1"/>
                </a:cxn>
                <a:cxn ang="0">
                  <a:pos x="2" y="6"/>
                </a:cxn>
                <a:cxn ang="0">
                  <a:pos x="2" y="11"/>
                </a:cxn>
                <a:cxn ang="0">
                  <a:pos x="2" y="16"/>
                </a:cxn>
                <a:cxn ang="0">
                  <a:pos x="2" y="57"/>
                </a:cxn>
                <a:cxn ang="0">
                  <a:pos x="12" y="11"/>
                </a:cxn>
                <a:cxn ang="0">
                  <a:pos x="12" y="6"/>
                </a:cxn>
                <a:cxn ang="0">
                  <a:pos x="17" y="5"/>
                </a:cxn>
                <a:cxn ang="0">
                  <a:pos x="23" y="5"/>
                </a:cxn>
                <a:cxn ang="0">
                  <a:pos x="31" y="6"/>
                </a:cxn>
                <a:cxn ang="0">
                  <a:pos x="38" y="7"/>
                </a:cxn>
                <a:cxn ang="0">
                  <a:pos x="43" y="11"/>
                </a:cxn>
                <a:cxn ang="0">
                  <a:pos x="48" y="16"/>
                </a:cxn>
                <a:cxn ang="0">
                  <a:pos x="51" y="21"/>
                </a:cxn>
                <a:cxn ang="0">
                  <a:pos x="53" y="28"/>
                </a:cxn>
                <a:cxn ang="0">
                  <a:pos x="53" y="36"/>
                </a:cxn>
                <a:cxn ang="0">
                  <a:pos x="53" y="43"/>
                </a:cxn>
                <a:cxn ang="0">
                  <a:pos x="51" y="50"/>
                </a:cxn>
                <a:cxn ang="0">
                  <a:pos x="49" y="56"/>
                </a:cxn>
                <a:cxn ang="0">
                  <a:pos x="45" y="61"/>
                </a:cxn>
                <a:cxn ang="0">
                  <a:pos x="40" y="65"/>
                </a:cxn>
                <a:cxn ang="0">
                  <a:pos x="34" y="67"/>
                </a:cxn>
                <a:cxn ang="0">
                  <a:pos x="26" y="68"/>
                </a:cxn>
                <a:cxn ang="0">
                  <a:pos x="20" y="68"/>
                </a:cxn>
                <a:cxn ang="0">
                  <a:pos x="16" y="67"/>
                </a:cxn>
                <a:cxn ang="0">
                  <a:pos x="14" y="66"/>
                </a:cxn>
                <a:cxn ang="0">
                  <a:pos x="13" y="63"/>
                </a:cxn>
                <a:cxn ang="0">
                  <a:pos x="12" y="59"/>
                </a:cxn>
                <a:cxn ang="0">
                  <a:pos x="12" y="11"/>
                </a:cxn>
              </a:cxnLst>
              <a:rect l="0" t="0" r="r" b="b"/>
              <a:pathLst>
                <a:path w="65" h="72">
                  <a:moveTo>
                    <a:pt x="2" y="57"/>
                  </a:moveTo>
                  <a:lnTo>
                    <a:pt x="2" y="63"/>
                  </a:lnTo>
                  <a:lnTo>
                    <a:pt x="2" y="68"/>
                  </a:lnTo>
                  <a:lnTo>
                    <a:pt x="0" y="72"/>
                  </a:lnTo>
                  <a:lnTo>
                    <a:pt x="8" y="72"/>
                  </a:lnTo>
                  <a:lnTo>
                    <a:pt x="17" y="72"/>
                  </a:lnTo>
                  <a:lnTo>
                    <a:pt x="26" y="72"/>
                  </a:lnTo>
                  <a:lnTo>
                    <a:pt x="35" y="72"/>
                  </a:lnTo>
                  <a:lnTo>
                    <a:pt x="43" y="69"/>
                  </a:lnTo>
                  <a:lnTo>
                    <a:pt x="51" y="65"/>
                  </a:lnTo>
                  <a:lnTo>
                    <a:pt x="56" y="59"/>
                  </a:lnTo>
                  <a:lnTo>
                    <a:pt x="61" y="53"/>
                  </a:lnTo>
                  <a:lnTo>
                    <a:pt x="64" y="44"/>
                  </a:lnTo>
                  <a:lnTo>
                    <a:pt x="65" y="34"/>
                  </a:lnTo>
                  <a:lnTo>
                    <a:pt x="64" y="25"/>
                  </a:lnTo>
                  <a:lnTo>
                    <a:pt x="61" y="16"/>
                  </a:lnTo>
                  <a:lnTo>
                    <a:pt x="56" y="9"/>
                  </a:lnTo>
                  <a:lnTo>
                    <a:pt x="50" y="4"/>
                  </a:lnTo>
                  <a:lnTo>
                    <a:pt x="42" y="1"/>
                  </a:lnTo>
                  <a:lnTo>
                    <a:pt x="34" y="0"/>
                  </a:lnTo>
                  <a:lnTo>
                    <a:pt x="17" y="0"/>
                  </a:lnTo>
                  <a:lnTo>
                    <a:pt x="0" y="1"/>
                  </a:lnTo>
                  <a:lnTo>
                    <a:pt x="2" y="6"/>
                  </a:lnTo>
                  <a:lnTo>
                    <a:pt x="2" y="11"/>
                  </a:lnTo>
                  <a:lnTo>
                    <a:pt x="2" y="16"/>
                  </a:lnTo>
                  <a:lnTo>
                    <a:pt x="2" y="57"/>
                  </a:lnTo>
                  <a:close/>
                  <a:moveTo>
                    <a:pt x="12" y="11"/>
                  </a:moveTo>
                  <a:lnTo>
                    <a:pt x="12" y="6"/>
                  </a:lnTo>
                  <a:lnTo>
                    <a:pt x="17" y="5"/>
                  </a:lnTo>
                  <a:lnTo>
                    <a:pt x="23" y="5"/>
                  </a:lnTo>
                  <a:lnTo>
                    <a:pt x="31" y="6"/>
                  </a:lnTo>
                  <a:lnTo>
                    <a:pt x="38" y="7"/>
                  </a:lnTo>
                  <a:lnTo>
                    <a:pt x="43" y="11"/>
                  </a:lnTo>
                  <a:lnTo>
                    <a:pt x="48" y="16"/>
                  </a:lnTo>
                  <a:lnTo>
                    <a:pt x="51" y="21"/>
                  </a:lnTo>
                  <a:lnTo>
                    <a:pt x="53" y="28"/>
                  </a:lnTo>
                  <a:lnTo>
                    <a:pt x="53" y="36"/>
                  </a:lnTo>
                  <a:lnTo>
                    <a:pt x="53" y="43"/>
                  </a:lnTo>
                  <a:lnTo>
                    <a:pt x="51" y="50"/>
                  </a:lnTo>
                  <a:lnTo>
                    <a:pt x="49" y="56"/>
                  </a:lnTo>
                  <a:lnTo>
                    <a:pt x="45" y="61"/>
                  </a:lnTo>
                  <a:lnTo>
                    <a:pt x="40" y="65"/>
                  </a:lnTo>
                  <a:lnTo>
                    <a:pt x="34" y="67"/>
                  </a:lnTo>
                  <a:lnTo>
                    <a:pt x="26" y="68"/>
                  </a:lnTo>
                  <a:lnTo>
                    <a:pt x="20" y="68"/>
                  </a:lnTo>
                  <a:lnTo>
                    <a:pt x="16" y="67"/>
                  </a:lnTo>
                  <a:lnTo>
                    <a:pt x="14" y="66"/>
                  </a:lnTo>
                  <a:lnTo>
                    <a:pt x="13" y="63"/>
                  </a:lnTo>
                  <a:lnTo>
                    <a:pt x="12" y="59"/>
                  </a:lnTo>
                  <a:lnTo>
                    <a:pt x="12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  <p:sp>
          <p:nvSpPr>
            <p:cNvPr id="40" name="Freeform 34"/>
            <p:cNvSpPr>
              <a:spLocks/>
            </p:cNvSpPr>
            <p:nvPr/>
          </p:nvSpPr>
          <p:spPr bwMode="auto">
            <a:xfrm>
              <a:off x="4926" y="3420"/>
              <a:ext cx="15" cy="71"/>
            </a:xfrm>
            <a:custGeom>
              <a:avLst/>
              <a:gdLst/>
              <a:ahLst/>
              <a:cxnLst>
                <a:cxn ang="0">
                  <a:pos x="3" y="56"/>
                </a:cxn>
                <a:cxn ang="0">
                  <a:pos x="3" y="62"/>
                </a:cxn>
                <a:cxn ang="0">
                  <a:pos x="2" y="67"/>
                </a:cxn>
                <a:cxn ang="0">
                  <a:pos x="0" y="71"/>
                </a:cxn>
                <a:cxn ang="0">
                  <a:pos x="15" y="71"/>
                </a:cxn>
                <a:cxn ang="0">
                  <a:pos x="13" y="67"/>
                </a:cxn>
                <a:cxn ang="0">
                  <a:pos x="13" y="62"/>
                </a:cxn>
                <a:cxn ang="0">
                  <a:pos x="13" y="10"/>
                </a:cxn>
                <a:cxn ang="0">
                  <a:pos x="13" y="5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2" y="5"/>
                </a:cxn>
                <a:cxn ang="0">
                  <a:pos x="3" y="15"/>
                </a:cxn>
                <a:cxn ang="0">
                  <a:pos x="3" y="56"/>
                </a:cxn>
              </a:cxnLst>
              <a:rect l="0" t="0" r="r" b="b"/>
              <a:pathLst>
                <a:path w="15" h="71">
                  <a:moveTo>
                    <a:pt x="3" y="56"/>
                  </a:moveTo>
                  <a:lnTo>
                    <a:pt x="3" y="62"/>
                  </a:lnTo>
                  <a:lnTo>
                    <a:pt x="2" y="67"/>
                  </a:lnTo>
                  <a:lnTo>
                    <a:pt x="0" y="71"/>
                  </a:lnTo>
                  <a:lnTo>
                    <a:pt x="15" y="71"/>
                  </a:lnTo>
                  <a:lnTo>
                    <a:pt x="13" y="67"/>
                  </a:lnTo>
                  <a:lnTo>
                    <a:pt x="13" y="62"/>
                  </a:lnTo>
                  <a:lnTo>
                    <a:pt x="13" y="10"/>
                  </a:lnTo>
                  <a:lnTo>
                    <a:pt x="13" y="5"/>
                  </a:lnTo>
                  <a:lnTo>
                    <a:pt x="15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3" y="15"/>
                  </a:lnTo>
                  <a:lnTo>
                    <a:pt x="3" y="5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4958" y="3420"/>
              <a:ext cx="63" cy="71"/>
            </a:xfrm>
            <a:custGeom>
              <a:avLst/>
              <a:gdLst/>
              <a:ahLst/>
              <a:cxnLst>
                <a:cxn ang="0">
                  <a:pos x="13" y="71"/>
                </a:cxn>
                <a:cxn ang="0">
                  <a:pos x="11" y="64"/>
                </a:cxn>
                <a:cxn ang="0">
                  <a:pos x="10" y="57"/>
                </a:cxn>
                <a:cxn ang="0">
                  <a:pos x="10" y="13"/>
                </a:cxn>
                <a:cxn ang="0">
                  <a:pos x="10" y="12"/>
                </a:cxn>
                <a:cxn ang="0">
                  <a:pos x="11" y="12"/>
                </a:cxn>
                <a:cxn ang="0">
                  <a:pos x="11" y="13"/>
                </a:cxn>
                <a:cxn ang="0">
                  <a:pos x="11" y="14"/>
                </a:cxn>
                <a:cxn ang="0">
                  <a:pos x="52" y="71"/>
                </a:cxn>
                <a:cxn ang="0">
                  <a:pos x="60" y="71"/>
                </a:cxn>
                <a:cxn ang="0">
                  <a:pos x="60" y="61"/>
                </a:cxn>
                <a:cxn ang="0">
                  <a:pos x="60" y="17"/>
                </a:cxn>
                <a:cxn ang="0">
                  <a:pos x="60" y="11"/>
                </a:cxn>
                <a:cxn ang="0">
                  <a:pos x="61" y="5"/>
                </a:cxn>
                <a:cxn ang="0">
                  <a:pos x="63" y="0"/>
                </a:cxn>
                <a:cxn ang="0">
                  <a:pos x="51" y="0"/>
                </a:cxn>
                <a:cxn ang="0">
                  <a:pos x="53" y="3"/>
                </a:cxn>
                <a:cxn ang="0">
                  <a:pos x="54" y="8"/>
                </a:cxn>
                <a:cxn ang="0">
                  <a:pos x="54" y="15"/>
                </a:cxn>
                <a:cxn ang="0">
                  <a:pos x="54" y="55"/>
                </a:cxn>
                <a:cxn ang="0">
                  <a:pos x="54" y="55"/>
                </a:cxn>
                <a:cxn ang="0">
                  <a:pos x="53" y="55"/>
                </a:cxn>
                <a:cxn ang="0">
                  <a:pos x="52" y="55"/>
                </a:cxn>
                <a:cxn ang="0">
                  <a:pos x="51" y="54"/>
                </a:cxn>
                <a:cxn ang="0">
                  <a:pos x="51" y="53"/>
                </a:cxn>
                <a:cxn ang="0">
                  <a:pos x="29" y="22"/>
                </a:cxn>
                <a:cxn ang="0">
                  <a:pos x="27" y="18"/>
                </a:cxn>
                <a:cxn ang="0">
                  <a:pos x="20" y="9"/>
                </a:cxn>
                <a:cxn ang="0">
                  <a:pos x="18" y="5"/>
                </a:cxn>
                <a:cxn ang="0">
                  <a:pos x="16" y="2"/>
                </a:cxn>
                <a:cxn ang="0">
                  <a:pos x="15" y="1"/>
                </a:cxn>
                <a:cxn ang="0">
                  <a:pos x="14" y="0"/>
                </a:cxn>
                <a:cxn ang="0">
                  <a:pos x="1" y="0"/>
                </a:cxn>
                <a:cxn ang="0">
                  <a:pos x="2" y="3"/>
                </a:cxn>
                <a:cxn ang="0">
                  <a:pos x="4" y="7"/>
                </a:cxn>
                <a:cxn ang="0">
                  <a:pos x="4" y="11"/>
                </a:cxn>
                <a:cxn ang="0">
                  <a:pos x="4" y="46"/>
                </a:cxn>
                <a:cxn ang="0">
                  <a:pos x="4" y="55"/>
                </a:cxn>
                <a:cxn ang="0">
                  <a:pos x="2" y="64"/>
                </a:cxn>
                <a:cxn ang="0">
                  <a:pos x="0" y="71"/>
                </a:cxn>
                <a:cxn ang="0">
                  <a:pos x="13" y="71"/>
                </a:cxn>
              </a:cxnLst>
              <a:rect l="0" t="0" r="r" b="b"/>
              <a:pathLst>
                <a:path w="63" h="71">
                  <a:moveTo>
                    <a:pt x="13" y="71"/>
                  </a:moveTo>
                  <a:lnTo>
                    <a:pt x="11" y="64"/>
                  </a:lnTo>
                  <a:lnTo>
                    <a:pt x="10" y="57"/>
                  </a:lnTo>
                  <a:lnTo>
                    <a:pt x="10" y="13"/>
                  </a:lnTo>
                  <a:lnTo>
                    <a:pt x="10" y="12"/>
                  </a:lnTo>
                  <a:lnTo>
                    <a:pt x="11" y="12"/>
                  </a:lnTo>
                  <a:lnTo>
                    <a:pt x="11" y="13"/>
                  </a:lnTo>
                  <a:lnTo>
                    <a:pt x="11" y="14"/>
                  </a:lnTo>
                  <a:lnTo>
                    <a:pt x="52" y="71"/>
                  </a:lnTo>
                  <a:lnTo>
                    <a:pt x="60" y="71"/>
                  </a:lnTo>
                  <a:lnTo>
                    <a:pt x="60" y="61"/>
                  </a:lnTo>
                  <a:lnTo>
                    <a:pt x="60" y="17"/>
                  </a:lnTo>
                  <a:lnTo>
                    <a:pt x="60" y="11"/>
                  </a:lnTo>
                  <a:lnTo>
                    <a:pt x="61" y="5"/>
                  </a:lnTo>
                  <a:lnTo>
                    <a:pt x="63" y="0"/>
                  </a:lnTo>
                  <a:lnTo>
                    <a:pt x="51" y="0"/>
                  </a:lnTo>
                  <a:lnTo>
                    <a:pt x="53" y="3"/>
                  </a:lnTo>
                  <a:lnTo>
                    <a:pt x="54" y="8"/>
                  </a:lnTo>
                  <a:lnTo>
                    <a:pt x="54" y="15"/>
                  </a:lnTo>
                  <a:lnTo>
                    <a:pt x="54" y="55"/>
                  </a:lnTo>
                  <a:lnTo>
                    <a:pt x="54" y="55"/>
                  </a:lnTo>
                  <a:lnTo>
                    <a:pt x="53" y="55"/>
                  </a:lnTo>
                  <a:lnTo>
                    <a:pt x="52" y="55"/>
                  </a:lnTo>
                  <a:lnTo>
                    <a:pt x="51" y="54"/>
                  </a:lnTo>
                  <a:lnTo>
                    <a:pt x="51" y="53"/>
                  </a:lnTo>
                  <a:lnTo>
                    <a:pt x="29" y="22"/>
                  </a:lnTo>
                  <a:lnTo>
                    <a:pt x="27" y="18"/>
                  </a:lnTo>
                  <a:lnTo>
                    <a:pt x="20" y="9"/>
                  </a:lnTo>
                  <a:lnTo>
                    <a:pt x="18" y="5"/>
                  </a:lnTo>
                  <a:lnTo>
                    <a:pt x="16" y="2"/>
                  </a:lnTo>
                  <a:lnTo>
                    <a:pt x="15" y="1"/>
                  </a:lnTo>
                  <a:lnTo>
                    <a:pt x="14" y="0"/>
                  </a:lnTo>
                  <a:lnTo>
                    <a:pt x="1" y="0"/>
                  </a:lnTo>
                  <a:lnTo>
                    <a:pt x="2" y="3"/>
                  </a:lnTo>
                  <a:lnTo>
                    <a:pt x="4" y="7"/>
                  </a:lnTo>
                  <a:lnTo>
                    <a:pt x="4" y="11"/>
                  </a:lnTo>
                  <a:lnTo>
                    <a:pt x="4" y="46"/>
                  </a:lnTo>
                  <a:lnTo>
                    <a:pt x="4" y="55"/>
                  </a:lnTo>
                  <a:lnTo>
                    <a:pt x="2" y="64"/>
                  </a:lnTo>
                  <a:lnTo>
                    <a:pt x="0" y="71"/>
                  </a:lnTo>
                  <a:lnTo>
                    <a:pt x="13" y="7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  <p:sp>
          <p:nvSpPr>
            <p:cNvPr id="42" name="Freeform 36"/>
            <p:cNvSpPr>
              <a:spLocks/>
            </p:cNvSpPr>
            <p:nvPr/>
          </p:nvSpPr>
          <p:spPr bwMode="auto">
            <a:xfrm>
              <a:off x="5035" y="3419"/>
              <a:ext cx="65" cy="74"/>
            </a:xfrm>
            <a:custGeom>
              <a:avLst/>
              <a:gdLst/>
              <a:ahLst/>
              <a:cxnLst>
                <a:cxn ang="0">
                  <a:pos x="61" y="1"/>
                </a:cxn>
                <a:cxn ang="0">
                  <a:pos x="53" y="0"/>
                </a:cxn>
                <a:cxn ang="0">
                  <a:pos x="45" y="0"/>
                </a:cxn>
                <a:cxn ang="0">
                  <a:pos x="35" y="0"/>
                </a:cxn>
                <a:cxn ang="0">
                  <a:pos x="27" y="2"/>
                </a:cxn>
                <a:cxn ang="0">
                  <a:pos x="20" y="5"/>
                </a:cxn>
                <a:cxn ang="0">
                  <a:pos x="13" y="9"/>
                </a:cxn>
                <a:cxn ang="0">
                  <a:pos x="8" y="14"/>
                </a:cxn>
                <a:cxn ang="0">
                  <a:pos x="4" y="21"/>
                </a:cxn>
                <a:cxn ang="0">
                  <a:pos x="1" y="29"/>
                </a:cxn>
                <a:cxn ang="0">
                  <a:pos x="0" y="38"/>
                </a:cxn>
                <a:cxn ang="0">
                  <a:pos x="1" y="47"/>
                </a:cxn>
                <a:cxn ang="0">
                  <a:pos x="3" y="54"/>
                </a:cxn>
                <a:cxn ang="0">
                  <a:pos x="7" y="61"/>
                </a:cxn>
                <a:cxn ang="0">
                  <a:pos x="11" y="66"/>
                </a:cxn>
                <a:cxn ang="0">
                  <a:pos x="17" y="69"/>
                </a:cxn>
                <a:cxn ang="0">
                  <a:pos x="23" y="72"/>
                </a:cxn>
                <a:cxn ang="0">
                  <a:pos x="31" y="73"/>
                </a:cxn>
                <a:cxn ang="0">
                  <a:pos x="39" y="74"/>
                </a:cxn>
                <a:cxn ang="0">
                  <a:pos x="48" y="74"/>
                </a:cxn>
                <a:cxn ang="0">
                  <a:pos x="56" y="73"/>
                </a:cxn>
                <a:cxn ang="0">
                  <a:pos x="63" y="72"/>
                </a:cxn>
                <a:cxn ang="0">
                  <a:pos x="62" y="63"/>
                </a:cxn>
                <a:cxn ang="0">
                  <a:pos x="62" y="46"/>
                </a:cxn>
                <a:cxn ang="0">
                  <a:pos x="63" y="41"/>
                </a:cxn>
                <a:cxn ang="0">
                  <a:pos x="65" y="37"/>
                </a:cxn>
                <a:cxn ang="0">
                  <a:pos x="50" y="37"/>
                </a:cxn>
                <a:cxn ang="0">
                  <a:pos x="51" y="41"/>
                </a:cxn>
                <a:cxn ang="0">
                  <a:pos x="52" y="46"/>
                </a:cxn>
                <a:cxn ang="0">
                  <a:pos x="52" y="63"/>
                </a:cxn>
                <a:cxn ang="0">
                  <a:pos x="51" y="68"/>
                </a:cxn>
                <a:cxn ang="0">
                  <a:pos x="47" y="69"/>
                </a:cxn>
                <a:cxn ang="0">
                  <a:pos x="43" y="69"/>
                </a:cxn>
                <a:cxn ang="0">
                  <a:pos x="34" y="68"/>
                </a:cxn>
                <a:cxn ang="0">
                  <a:pos x="27" y="66"/>
                </a:cxn>
                <a:cxn ang="0">
                  <a:pos x="22" y="62"/>
                </a:cxn>
                <a:cxn ang="0">
                  <a:pos x="17" y="57"/>
                </a:cxn>
                <a:cxn ang="0">
                  <a:pos x="14" y="51"/>
                </a:cxn>
                <a:cxn ang="0">
                  <a:pos x="12" y="44"/>
                </a:cxn>
                <a:cxn ang="0">
                  <a:pos x="12" y="35"/>
                </a:cxn>
                <a:cxn ang="0">
                  <a:pos x="12" y="28"/>
                </a:cxn>
                <a:cxn ang="0">
                  <a:pos x="14" y="22"/>
                </a:cxn>
                <a:cxn ang="0">
                  <a:pos x="17" y="16"/>
                </a:cxn>
                <a:cxn ang="0">
                  <a:pos x="21" y="11"/>
                </a:cxn>
                <a:cxn ang="0">
                  <a:pos x="26" y="8"/>
                </a:cxn>
                <a:cxn ang="0">
                  <a:pos x="32" y="5"/>
                </a:cxn>
                <a:cxn ang="0">
                  <a:pos x="39" y="4"/>
                </a:cxn>
                <a:cxn ang="0">
                  <a:pos x="47" y="5"/>
                </a:cxn>
                <a:cxn ang="0">
                  <a:pos x="54" y="8"/>
                </a:cxn>
                <a:cxn ang="0">
                  <a:pos x="61" y="13"/>
                </a:cxn>
                <a:cxn ang="0">
                  <a:pos x="61" y="1"/>
                </a:cxn>
              </a:cxnLst>
              <a:rect l="0" t="0" r="r" b="b"/>
              <a:pathLst>
                <a:path w="65" h="74">
                  <a:moveTo>
                    <a:pt x="61" y="1"/>
                  </a:moveTo>
                  <a:lnTo>
                    <a:pt x="53" y="0"/>
                  </a:lnTo>
                  <a:lnTo>
                    <a:pt x="45" y="0"/>
                  </a:lnTo>
                  <a:lnTo>
                    <a:pt x="35" y="0"/>
                  </a:lnTo>
                  <a:lnTo>
                    <a:pt x="27" y="2"/>
                  </a:lnTo>
                  <a:lnTo>
                    <a:pt x="20" y="5"/>
                  </a:lnTo>
                  <a:lnTo>
                    <a:pt x="13" y="9"/>
                  </a:lnTo>
                  <a:lnTo>
                    <a:pt x="8" y="14"/>
                  </a:lnTo>
                  <a:lnTo>
                    <a:pt x="4" y="21"/>
                  </a:lnTo>
                  <a:lnTo>
                    <a:pt x="1" y="29"/>
                  </a:lnTo>
                  <a:lnTo>
                    <a:pt x="0" y="38"/>
                  </a:lnTo>
                  <a:lnTo>
                    <a:pt x="1" y="47"/>
                  </a:lnTo>
                  <a:lnTo>
                    <a:pt x="3" y="54"/>
                  </a:lnTo>
                  <a:lnTo>
                    <a:pt x="7" y="61"/>
                  </a:lnTo>
                  <a:lnTo>
                    <a:pt x="11" y="66"/>
                  </a:lnTo>
                  <a:lnTo>
                    <a:pt x="17" y="69"/>
                  </a:lnTo>
                  <a:lnTo>
                    <a:pt x="23" y="72"/>
                  </a:lnTo>
                  <a:lnTo>
                    <a:pt x="31" y="73"/>
                  </a:lnTo>
                  <a:lnTo>
                    <a:pt x="39" y="74"/>
                  </a:lnTo>
                  <a:lnTo>
                    <a:pt x="48" y="74"/>
                  </a:lnTo>
                  <a:lnTo>
                    <a:pt x="56" y="73"/>
                  </a:lnTo>
                  <a:lnTo>
                    <a:pt x="63" y="72"/>
                  </a:lnTo>
                  <a:lnTo>
                    <a:pt x="62" y="63"/>
                  </a:lnTo>
                  <a:lnTo>
                    <a:pt x="62" y="46"/>
                  </a:lnTo>
                  <a:lnTo>
                    <a:pt x="63" y="41"/>
                  </a:lnTo>
                  <a:lnTo>
                    <a:pt x="65" y="37"/>
                  </a:lnTo>
                  <a:lnTo>
                    <a:pt x="50" y="37"/>
                  </a:lnTo>
                  <a:lnTo>
                    <a:pt x="51" y="41"/>
                  </a:lnTo>
                  <a:lnTo>
                    <a:pt x="52" y="46"/>
                  </a:lnTo>
                  <a:lnTo>
                    <a:pt x="52" y="63"/>
                  </a:lnTo>
                  <a:lnTo>
                    <a:pt x="51" y="68"/>
                  </a:lnTo>
                  <a:lnTo>
                    <a:pt x="47" y="69"/>
                  </a:lnTo>
                  <a:lnTo>
                    <a:pt x="43" y="69"/>
                  </a:lnTo>
                  <a:lnTo>
                    <a:pt x="34" y="68"/>
                  </a:lnTo>
                  <a:lnTo>
                    <a:pt x="27" y="66"/>
                  </a:lnTo>
                  <a:lnTo>
                    <a:pt x="22" y="62"/>
                  </a:lnTo>
                  <a:lnTo>
                    <a:pt x="17" y="57"/>
                  </a:lnTo>
                  <a:lnTo>
                    <a:pt x="14" y="51"/>
                  </a:lnTo>
                  <a:lnTo>
                    <a:pt x="12" y="44"/>
                  </a:lnTo>
                  <a:lnTo>
                    <a:pt x="12" y="35"/>
                  </a:lnTo>
                  <a:lnTo>
                    <a:pt x="12" y="28"/>
                  </a:lnTo>
                  <a:lnTo>
                    <a:pt x="14" y="22"/>
                  </a:lnTo>
                  <a:lnTo>
                    <a:pt x="17" y="16"/>
                  </a:lnTo>
                  <a:lnTo>
                    <a:pt x="21" y="11"/>
                  </a:lnTo>
                  <a:lnTo>
                    <a:pt x="26" y="8"/>
                  </a:lnTo>
                  <a:lnTo>
                    <a:pt x="32" y="5"/>
                  </a:lnTo>
                  <a:lnTo>
                    <a:pt x="39" y="4"/>
                  </a:lnTo>
                  <a:lnTo>
                    <a:pt x="47" y="5"/>
                  </a:lnTo>
                  <a:lnTo>
                    <a:pt x="54" y="8"/>
                  </a:lnTo>
                  <a:lnTo>
                    <a:pt x="61" y="13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</p:grpSp>
      <p:pic>
        <p:nvPicPr>
          <p:cNvPr id="43" name="Picture 7" descr="RFC Logo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694" y="1124744"/>
            <a:ext cx="1286149" cy="96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9" descr="logo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694" y="4219062"/>
            <a:ext cx="1656185" cy="85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0" descr="Jazz-cafe-Logo20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568" y="2492896"/>
            <a:ext cx="1151508" cy="54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869" y="2492896"/>
            <a:ext cx="1221439" cy="548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3171017"/>
            <a:ext cx="2467077" cy="878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781800"/>
            <a:ext cx="9144000" cy="76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Millennium Rewards 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2211586"/>
            <a:ext cx="4419600" cy="4133017"/>
          </a:xfrm>
          <a:prstGeom prst="roundRect">
            <a:avLst>
              <a:gd name="adj" fmla="val 2222"/>
            </a:avLst>
          </a:prstGeom>
          <a:noFill/>
        </p:spPr>
        <p:txBody>
          <a:bodyPr wrap="square" numCol="1" rtlCol="0">
            <a:spAutoFit/>
          </a:bodyPr>
          <a:lstStyle/>
          <a:p>
            <a:pPr fontAlgn="t">
              <a:buSzPts val="1800"/>
            </a:pPr>
            <a:r>
              <a:rPr lang="en-GB" dirty="0" smtClean="0">
                <a:solidFill>
                  <a:srgbClr val="A68462"/>
                </a:solidFill>
                <a:latin typeface="Times New Roman" pitchFamily="18" charset="0"/>
                <a:cs typeface="Times New Roman" pitchFamily="18" charset="0"/>
              </a:rPr>
              <a:t>Programme Overview </a:t>
            </a:r>
          </a:p>
          <a:p>
            <a:pPr fontAlgn="t">
              <a:buSzPts val="1800"/>
            </a:pPr>
            <a:endParaRPr lang="en-GB" dirty="0" smtClean="0">
              <a:solidFill>
                <a:srgbClr val="A68462"/>
              </a:solidFill>
              <a:latin typeface="Times New Roman" pitchFamily="18" charset="0"/>
              <a:cs typeface="Times New Roman" pitchFamily="18" charset="0"/>
            </a:endParaRPr>
          </a:p>
          <a:p>
            <a:pPr marL="85725" indent="-85725" fontAlgn="t">
              <a:buClr>
                <a:srgbClr val="A68462"/>
              </a:buClr>
              <a:buSzPct val="100000"/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Earn 1 point for every room night or £100 of meetings &amp; events business booked at our hotels in Europe </a:t>
            </a:r>
          </a:p>
          <a:p>
            <a:pPr marL="85725" indent="-85725" fontAlgn="t">
              <a:buClr>
                <a:srgbClr val="A68462"/>
              </a:buClr>
              <a:buSzPct val="100000"/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Each point can be redeemed for £4 worth of </a:t>
            </a:r>
          </a:p>
          <a:p>
            <a:pPr marL="85725" indent="-85725" fontAlgn="t">
              <a:buClr>
                <a:srgbClr val="A68462"/>
              </a:buClr>
              <a:buSzPct val="100000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  M &amp; C vouchers or £2 worth of Marks &amp; Spencer vouchers</a:t>
            </a:r>
          </a:p>
          <a:p>
            <a:pPr marL="85725" indent="-85725" fontAlgn="t">
              <a:buClr>
                <a:srgbClr val="A68462"/>
              </a:buClr>
              <a:buSzPct val="100000"/>
              <a:buFont typeface="Arial" pitchFamily="34" charset="0"/>
              <a:buChar char="•"/>
            </a:pPr>
            <a:endParaRPr lang="en-GB" sz="1600" dirty="0" smtClean="0">
              <a:solidFill>
                <a:srgbClr val="6666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85725" indent="-85725" fontAlgn="t">
              <a:buClr>
                <a:srgbClr val="A68462"/>
              </a:buClr>
              <a:buSzPct val="100000"/>
              <a:buFont typeface="Arial" pitchFamily="34" charset="0"/>
              <a:buChar char="•"/>
            </a:pPr>
            <a:endParaRPr lang="en-GB" sz="1600" dirty="0" smtClean="0">
              <a:solidFill>
                <a:srgbClr val="6666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85725" indent="-85725" fontAlgn="t">
              <a:buClr>
                <a:srgbClr val="A68462"/>
              </a:buClr>
              <a:buSzPct val="100000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  For more information visit: </a:t>
            </a: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www.millenniumhotels.co.uk/millenniumrewards</a:t>
            </a: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b="1" dirty="0" smtClean="0"/>
              <a:t/>
            </a:r>
            <a:br>
              <a:rPr lang="en-GB" sz="1600" b="1" dirty="0" smtClean="0"/>
            </a:br>
            <a:r>
              <a:rPr lang="en-GB" sz="1600" b="1" dirty="0" smtClean="0"/>
              <a:t/>
            </a:r>
            <a:br>
              <a:rPr lang="en-GB" sz="1600" b="1" dirty="0" smtClean="0"/>
            </a:br>
            <a:endParaRPr lang="en-GB" sz="1600" dirty="0" smtClean="0"/>
          </a:p>
          <a:p>
            <a:pPr fontAlgn="t">
              <a:buClr>
                <a:srgbClr val="A68462"/>
              </a:buClr>
              <a:buSzPct val="100000"/>
              <a:buFont typeface="Arial" pitchFamily="34" charset="0"/>
              <a:buChar char="•"/>
            </a:pPr>
            <a:endParaRPr lang="en-GB" sz="1600" dirty="0" smtClean="0">
              <a:solidFill>
                <a:srgbClr val="6666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914400"/>
            <a:ext cx="4343400" cy="1077218"/>
          </a:xfrm>
          <a:prstGeom prst="roundRect">
            <a:avLst>
              <a:gd name="adj" fmla="val 1346"/>
            </a:avLst>
          </a:prstGeom>
          <a:solidFill>
            <a:srgbClr val="EDE3D8"/>
          </a:solidFill>
        </p:spPr>
        <p:txBody>
          <a:bodyPr wrap="square" numCol="1" rtlCol="0">
            <a:spAutoFit/>
          </a:bodyPr>
          <a:lstStyle/>
          <a:p>
            <a:pPr fontAlgn="t">
              <a:buSzPts val="1800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Millennium Rewards is our rewards programme created for secretaries &amp; PAs booking on behalf a company and offers you the opportunity to earn points at hotels across the UK &amp; Europe. </a:t>
            </a:r>
            <a:endParaRPr lang="en-GB" sz="1600" dirty="0" smtClean="0"/>
          </a:p>
        </p:txBody>
      </p:sp>
      <p:pic>
        <p:nvPicPr>
          <p:cNvPr id="7" name="Picture 6" descr="shopping bag lady.jpg"/>
          <p:cNvPicPr>
            <a:picLocks noChangeAspect="1"/>
          </p:cNvPicPr>
          <p:nvPr/>
        </p:nvPicPr>
        <p:blipFill>
          <a:blip r:embed="rId3"/>
          <a:srcRect r="24526"/>
          <a:stretch>
            <a:fillRect/>
          </a:stretch>
        </p:blipFill>
        <p:spPr>
          <a:xfrm>
            <a:off x="4648201" y="685800"/>
            <a:ext cx="4495799" cy="617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781800"/>
            <a:ext cx="9144000" cy="76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M &amp; C Loyalty Club : Guest Loyalty Programme 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1981200"/>
            <a:ext cx="4419600" cy="5127427"/>
          </a:xfrm>
          <a:prstGeom prst="roundRect">
            <a:avLst>
              <a:gd name="adj" fmla="val 2222"/>
            </a:avLst>
          </a:prstGeom>
          <a:noFill/>
        </p:spPr>
        <p:txBody>
          <a:bodyPr wrap="square" numCol="1" rtlCol="0">
            <a:spAutoFit/>
          </a:bodyPr>
          <a:lstStyle/>
          <a:p>
            <a:pPr fontAlgn="t">
              <a:buSzPts val="1800"/>
            </a:pPr>
            <a:r>
              <a:rPr lang="en-GB" dirty="0" smtClean="0">
                <a:solidFill>
                  <a:srgbClr val="A68462"/>
                </a:solidFill>
                <a:latin typeface="Times New Roman" pitchFamily="18" charset="0"/>
                <a:cs typeface="Times New Roman" pitchFamily="18" charset="0"/>
              </a:rPr>
              <a:t>Some of the benefits include: </a:t>
            </a:r>
          </a:p>
          <a:p>
            <a:pPr fontAlgn="t">
              <a:buSzPts val="1800"/>
            </a:pPr>
            <a:endParaRPr lang="en-GB" dirty="0" smtClean="0">
              <a:solidFill>
                <a:srgbClr val="A68462"/>
              </a:solidFill>
              <a:latin typeface="Times New Roman" pitchFamily="18" charset="0"/>
              <a:cs typeface="Times New Roman" pitchFamily="18" charset="0"/>
            </a:endParaRPr>
          </a:p>
          <a:p>
            <a:pPr marL="85725" indent="-85725" fontAlgn="t">
              <a:buClr>
                <a:srgbClr val="A68462"/>
              </a:buClr>
              <a:buSzPct val="100000"/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Classic Membership </a:t>
            </a:r>
          </a:p>
          <a:p>
            <a:pPr marL="542925" lvl="1" indent="-85725" fontAlgn="t">
              <a:buClr>
                <a:srgbClr val="A68462"/>
              </a:buClr>
              <a:buSzPct val="100000"/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Entry level of membership</a:t>
            </a:r>
          </a:p>
          <a:p>
            <a:pPr marL="542925" lvl="1" indent="-85725" fontAlgn="t">
              <a:buClr>
                <a:srgbClr val="A68462"/>
              </a:buClr>
              <a:buSzPct val="100000"/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Points earned can be used on a range of rewards from dining  and spa vouchers to complimentary stays</a:t>
            </a:r>
          </a:p>
          <a:p>
            <a:pPr marL="85725" indent="-85725" fontAlgn="t">
              <a:buClr>
                <a:srgbClr val="A68462"/>
              </a:buClr>
              <a:buSzPct val="100000"/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Gold Membership </a:t>
            </a:r>
          </a:p>
          <a:p>
            <a:pPr marL="542925" lvl="1" indent="-85725" fontAlgn="t">
              <a:buClr>
                <a:srgbClr val="A68462"/>
              </a:buClr>
              <a:buSzPct val="100000"/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Early check-in / late check-out </a:t>
            </a:r>
          </a:p>
          <a:p>
            <a:pPr marL="542925" lvl="1" indent="-85725" fontAlgn="t">
              <a:buClr>
                <a:srgbClr val="A68462"/>
              </a:buClr>
              <a:buSzPct val="100000"/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Fast track registration</a:t>
            </a:r>
          </a:p>
          <a:p>
            <a:pPr marL="542925" lvl="1" indent="-85725" fontAlgn="t">
              <a:buClr>
                <a:srgbClr val="A68462"/>
              </a:buClr>
              <a:buSzPct val="100000"/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Broadband benefits</a:t>
            </a:r>
          </a:p>
          <a:p>
            <a:pPr marL="542925" lvl="1" indent="-85725" fontAlgn="t">
              <a:buClr>
                <a:srgbClr val="A68462"/>
              </a:buClr>
              <a:buSzPct val="100000"/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20% off our weekend breaks for your birthday</a:t>
            </a:r>
          </a:p>
          <a:p>
            <a:pPr marL="542925" lvl="1" indent="-85725" fontAlgn="t">
              <a:buClr>
                <a:srgbClr val="A68462"/>
              </a:buClr>
              <a:buSzPct val="100000"/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Up to 2 complimentary room upgrades</a:t>
            </a:r>
          </a:p>
          <a:p>
            <a:pPr marL="85725" indent="-85725" fontAlgn="t">
              <a:buClr>
                <a:srgbClr val="A68462"/>
              </a:buClr>
              <a:buSzPct val="100000"/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Diamond Membership </a:t>
            </a:r>
          </a:p>
          <a:p>
            <a:pPr marL="542925" lvl="1" indent="-85725" fontAlgn="t">
              <a:buClr>
                <a:srgbClr val="A68462"/>
              </a:buClr>
              <a:buSzPct val="100000"/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All the benefits of the gold membership</a:t>
            </a:r>
          </a:p>
          <a:p>
            <a:pPr marL="542925" lvl="1" indent="-85725" fontAlgn="t">
              <a:buClr>
                <a:srgbClr val="A68462"/>
              </a:buClr>
              <a:buSzPct val="100000"/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20 % off F &amp; B </a:t>
            </a:r>
          </a:p>
          <a:p>
            <a:pPr marL="542925" lvl="1" indent="-85725" fontAlgn="t">
              <a:buClr>
                <a:srgbClr val="A68462"/>
              </a:buClr>
              <a:buSzPct val="100000"/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Up to 4 complimentary room upgrades</a:t>
            </a:r>
          </a:p>
          <a:p>
            <a:pPr marL="542925" lvl="1" indent="-85725" fontAlgn="t">
              <a:buClr>
                <a:srgbClr val="A68462"/>
              </a:buClr>
              <a:buSzPct val="100000"/>
              <a:buFont typeface="Arial" pitchFamily="34" charset="0"/>
              <a:buChar char="•"/>
            </a:pPr>
            <a:endParaRPr lang="en-GB" sz="1600" dirty="0" smtClean="0">
              <a:solidFill>
                <a:srgbClr val="6666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542925" lvl="1" indent="-85725" fontAlgn="t">
              <a:buClr>
                <a:srgbClr val="A68462"/>
              </a:buClr>
              <a:buSzPct val="100000"/>
              <a:buFont typeface="Arial" pitchFamily="34" charset="0"/>
              <a:buChar char="•"/>
            </a:pPr>
            <a:endParaRPr lang="en-GB" sz="1600" dirty="0" smtClean="0">
              <a:solidFill>
                <a:srgbClr val="6666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838200"/>
            <a:ext cx="4343400" cy="1077218"/>
          </a:xfrm>
          <a:prstGeom prst="roundRect">
            <a:avLst>
              <a:gd name="adj" fmla="val 1346"/>
            </a:avLst>
          </a:prstGeom>
          <a:solidFill>
            <a:srgbClr val="EDE3D8"/>
          </a:solidFill>
        </p:spPr>
        <p:txBody>
          <a:bodyPr wrap="square" numCol="1" rtlCol="0">
            <a:spAutoFit/>
          </a:bodyPr>
          <a:lstStyle/>
          <a:p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Discover the world of hospitality with the M &amp; C Loyalty Club. Each qualifying hotel stay will earn you points that can be redeemed for a wide range of rewards.</a:t>
            </a:r>
            <a:r>
              <a:rPr lang="en-GB" sz="1600" dirty="0" smtClean="0"/>
              <a:t>  </a:t>
            </a:r>
          </a:p>
        </p:txBody>
      </p:sp>
      <p:pic>
        <p:nvPicPr>
          <p:cNvPr id="7" name="Picture 6" descr="Loyalty Lady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5400" y="685800"/>
            <a:ext cx="4038600" cy="6057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A684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Key Contacts 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0" y="1295400"/>
            <a:ext cx="9144000" cy="5386090"/>
          </a:xfrm>
          <a:prstGeom prst="roundRect">
            <a:avLst>
              <a:gd name="adj" fmla="val 0"/>
            </a:avLst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ct val="20000"/>
              </a:spcBef>
            </a:pPr>
            <a:endPara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en-US" b="1" dirty="0" smtClean="0">
                <a:solidFill>
                  <a:srgbClr val="A68462"/>
                </a:solidFill>
                <a:latin typeface="Times New Roman" pitchFamily="18" charset="0"/>
                <a:cs typeface="Times New Roman" pitchFamily="18" charset="0"/>
              </a:rPr>
              <a:t>Ruraigh Whitehead </a:t>
            </a:r>
            <a:endParaRPr lang="en-US" b="1" dirty="0">
              <a:solidFill>
                <a:srgbClr val="A6846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en-US" b="1" dirty="0" smtClean="0">
                <a:solidFill>
                  <a:srgbClr val="A68462"/>
                </a:solidFill>
                <a:latin typeface="Times New Roman" pitchFamily="18" charset="0"/>
                <a:cs typeface="Times New Roman" pitchFamily="18" charset="0"/>
              </a:rPr>
              <a:t>General Manager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ruraigh.whitehead@millenniumhotels.co.uk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01189 253500</a:t>
            </a:r>
            <a:endParaRPr lang="en-US" b="1" dirty="0" smtClean="0">
              <a:solidFill>
                <a:srgbClr val="A6846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</a:pPr>
            <a:endParaRPr lang="en-US" b="1" dirty="0" smtClean="0">
              <a:solidFill>
                <a:srgbClr val="A6846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en-US" b="1" dirty="0" smtClean="0">
                <a:solidFill>
                  <a:srgbClr val="A68462"/>
                </a:solidFill>
                <a:latin typeface="Times New Roman" pitchFamily="18" charset="0"/>
                <a:cs typeface="Times New Roman" pitchFamily="18" charset="0"/>
              </a:rPr>
              <a:t>Gerry Skerritt </a:t>
            </a:r>
          </a:p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en-US" b="1" dirty="0" smtClean="0">
                <a:solidFill>
                  <a:srgbClr val="A68462"/>
                </a:solidFill>
                <a:latin typeface="Times New Roman" pitchFamily="18" charset="0"/>
                <a:cs typeface="Times New Roman" pitchFamily="18" charset="0"/>
              </a:rPr>
              <a:t>Director of Sales</a:t>
            </a:r>
            <a:endPara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gerry.skerritt@millenniumhotels.co.uk</a:t>
            </a:r>
          </a:p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01189 253810</a:t>
            </a:r>
          </a:p>
          <a:p>
            <a:pPr>
              <a:lnSpc>
                <a:spcPct val="80000"/>
              </a:lnSpc>
              <a:buClr>
                <a:schemeClr val="tx1"/>
              </a:buClr>
            </a:pPr>
            <a:endPara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</a:pPr>
            <a:endParaRPr lang="en-US" b="1" dirty="0" smtClean="0">
              <a:solidFill>
                <a:srgbClr val="A6846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en-US" b="1" dirty="0" smtClean="0">
                <a:solidFill>
                  <a:srgbClr val="A68462"/>
                </a:solidFill>
                <a:latin typeface="Times New Roman" pitchFamily="18" charset="0"/>
                <a:cs typeface="Times New Roman" pitchFamily="18" charset="0"/>
              </a:rPr>
              <a:t>Stefanie Windal </a:t>
            </a:r>
          </a:p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en-US" b="1" dirty="0" smtClean="0">
                <a:solidFill>
                  <a:srgbClr val="A68462"/>
                </a:solidFill>
                <a:latin typeface="Times New Roman" pitchFamily="18" charset="0"/>
                <a:cs typeface="Times New Roman" pitchFamily="18" charset="0"/>
              </a:rPr>
              <a:t>Revenue Manager</a:t>
            </a:r>
            <a:endPara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stefanie.windal@millenniumhotels.co.uk</a:t>
            </a:r>
          </a:p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01189 253813</a:t>
            </a:r>
          </a:p>
          <a:p>
            <a:pPr>
              <a:lnSpc>
                <a:spcPct val="80000"/>
              </a:lnSpc>
              <a:buClr>
                <a:schemeClr val="tx1"/>
              </a:buClr>
            </a:pPr>
            <a:endPara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en-US" b="1" dirty="0" smtClean="0">
                <a:solidFill>
                  <a:srgbClr val="A68462"/>
                </a:solidFill>
                <a:latin typeface="Times New Roman" pitchFamily="18" charset="0"/>
                <a:cs typeface="Times New Roman" pitchFamily="18" charset="0"/>
              </a:rPr>
              <a:t>Jenny Sparks  </a:t>
            </a:r>
          </a:p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en-US" b="1" dirty="0" smtClean="0">
                <a:solidFill>
                  <a:srgbClr val="A68462"/>
                </a:solidFill>
                <a:latin typeface="Times New Roman" pitchFamily="18" charset="0"/>
                <a:cs typeface="Times New Roman" pitchFamily="18" charset="0"/>
              </a:rPr>
              <a:t>Meeting &amp; Special Events Manager</a:t>
            </a:r>
            <a:endPara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Jenny.sparks@millenniumhotels.co.uk</a:t>
            </a:r>
          </a:p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01189 253813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</a:pPr>
            <a:endParaRPr lang="en-US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80000"/>
              </a:lnSpc>
              <a:buClr>
                <a:schemeClr val="tx1"/>
              </a:buClr>
            </a:pPr>
            <a:endParaRPr lang="en-US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Millennium Madejski Hotel Reading 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819900"/>
            <a:ext cx="9144000" cy="76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300" y="818708"/>
            <a:ext cx="4392488" cy="2308324"/>
          </a:xfrm>
          <a:prstGeom prst="roundRect">
            <a:avLst>
              <a:gd name="adj" fmla="val 1346"/>
            </a:avLst>
          </a:prstGeom>
          <a:solidFill>
            <a:srgbClr val="EDE3D8"/>
          </a:solidFill>
        </p:spPr>
        <p:txBody>
          <a:bodyPr wrap="square" numCol="1" rtlCol="0">
            <a:spAutoFit/>
          </a:bodyPr>
          <a:lstStyle/>
          <a:p>
            <a:pPr algn="just" fontAlgn="t">
              <a:buSzPts val="1800"/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Ideally situated </a:t>
            </a:r>
            <a:r>
              <a:rPr lang="en-GB" sz="1600" dirty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close to the M4 </a:t>
            </a: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motorway</a:t>
            </a:r>
          </a:p>
          <a:p>
            <a:pPr algn="just" fontAlgn="t">
              <a:buSzPts val="1800"/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Part of the prestigious Madejski Stadium complex, home </a:t>
            </a:r>
            <a:r>
              <a:rPr lang="en-GB" sz="1600" dirty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to Reading FC and London Irish </a:t>
            </a: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RFC</a:t>
            </a:r>
          </a:p>
          <a:p>
            <a:pPr algn="just" fontAlgn="t">
              <a:buSzPts val="1800"/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GB" sz="1600" dirty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hotel offers modern amenities, excellent service and stylish guest rooms</a:t>
            </a: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 fontAlgn="t">
              <a:buSzPts val="1800"/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Green Park, Reading International Business Park, Arlington Business Park, Thames Valley Business Park and IQ at Winnersh are all within easy reach </a:t>
            </a:r>
          </a:p>
        </p:txBody>
      </p:sp>
      <p:pic>
        <p:nvPicPr>
          <p:cNvPr id="10" name="Picture 9" descr="Millennium Madejski Hotel Read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496" y="692696"/>
            <a:ext cx="4536504" cy="453650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512" y="3645024"/>
            <a:ext cx="4320480" cy="153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79512" y="3284984"/>
            <a:ext cx="3886200" cy="341828"/>
          </a:xfrm>
          <a:prstGeom prst="roundRect">
            <a:avLst>
              <a:gd name="adj" fmla="val 2222"/>
            </a:avLst>
          </a:prstGeom>
          <a:noFill/>
        </p:spPr>
        <p:txBody>
          <a:bodyPr>
            <a:spAutoFit/>
          </a:bodyPr>
          <a:lstStyle/>
          <a:p>
            <a:pPr fontAlgn="t">
              <a:spcBef>
                <a:spcPts val="0"/>
              </a:spcBef>
              <a:spcAft>
                <a:spcPts val="0"/>
              </a:spcAft>
              <a:buSzPts val="1800"/>
              <a:defRPr/>
            </a:pPr>
            <a:r>
              <a:rPr lang="en-GB" sz="1600" b="1" dirty="0">
                <a:solidFill>
                  <a:srgbClr val="A68462"/>
                </a:solidFill>
                <a:latin typeface="Times New Roman" pitchFamily="18" charset="0"/>
                <a:cs typeface="Times New Roman" pitchFamily="18" charset="0"/>
              </a:rPr>
              <a:t>Transportation </a:t>
            </a:r>
            <a:r>
              <a:rPr lang="en-GB" sz="1600" b="1" dirty="0" smtClean="0">
                <a:solidFill>
                  <a:srgbClr val="A68462"/>
                </a:solidFill>
                <a:latin typeface="Times New Roman" pitchFamily="18" charset="0"/>
                <a:cs typeface="Times New Roman" pitchFamily="18" charset="0"/>
              </a:rPr>
              <a:t>Links</a:t>
            </a:r>
            <a:endParaRPr lang="en-GB" sz="1600" b="1" dirty="0">
              <a:solidFill>
                <a:srgbClr val="A6846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XTERIOR_NIGHT_2.jpg"/>
          <p:cNvPicPr>
            <a:picLocks noChangeAspect="1"/>
          </p:cNvPicPr>
          <p:nvPr/>
        </p:nvPicPr>
        <p:blipFill>
          <a:blip r:embed="rId2" cstate="print"/>
          <a:srcRect t="3223"/>
          <a:stretch>
            <a:fillRect/>
          </a:stretch>
        </p:blipFill>
        <p:spPr>
          <a:xfrm>
            <a:off x="0" y="620688"/>
            <a:ext cx="9144000" cy="62373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Millennium Madejski Hotel Reading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819900"/>
            <a:ext cx="9144000" cy="76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1491_33500584_Reception copy.jpg"/>
          <p:cNvPicPr>
            <a:picLocks noChangeAspect="1"/>
          </p:cNvPicPr>
          <p:nvPr/>
        </p:nvPicPr>
        <p:blipFill>
          <a:blip r:embed="rId2" cstate="print"/>
          <a:srcRect t="3223"/>
          <a:stretch>
            <a:fillRect/>
          </a:stretch>
        </p:blipFill>
        <p:spPr>
          <a:xfrm>
            <a:off x="0" y="620688"/>
            <a:ext cx="9144000" cy="62373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Millennium Madejski Hotel Reading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819900"/>
            <a:ext cx="9144000" cy="76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24800" y="6248400"/>
            <a:ext cx="1219200" cy="381000"/>
          </a:xfrm>
          <a:prstGeom prst="rect">
            <a:avLst/>
          </a:prstGeom>
          <a:solidFill>
            <a:srgbClr val="A68462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400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Lobby</a:t>
            </a:r>
            <a:endParaRPr lang="en-GB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TANDARD_DOUBLE 2.jpg"/>
          <p:cNvPicPr>
            <a:picLocks noChangeAspect="1"/>
          </p:cNvPicPr>
          <p:nvPr/>
        </p:nvPicPr>
        <p:blipFill>
          <a:blip r:embed="rId3" cstate="print"/>
          <a:srcRect t="3223"/>
          <a:stretch>
            <a:fillRect/>
          </a:stretch>
        </p:blipFill>
        <p:spPr>
          <a:xfrm>
            <a:off x="0" y="692150"/>
            <a:ext cx="9144000" cy="62373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Millennium Madejski Hotel Reading | </a:t>
            </a:r>
            <a:r>
              <a:rPr lang="en-GB" dirty="0" smtClean="0">
                <a:solidFill>
                  <a:srgbClr val="A68462"/>
                </a:solidFill>
                <a:latin typeface="Times New Roman" pitchFamily="18" charset="0"/>
                <a:cs typeface="Times New Roman" pitchFamily="18" charset="0"/>
              </a:rPr>
              <a:t>Accommodation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819900"/>
            <a:ext cx="9144000" cy="76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762001"/>
            <a:ext cx="5257800" cy="2554545"/>
          </a:xfrm>
          <a:prstGeom prst="roundRect">
            <a:avLst>
              <a:gd name="adj" fmla="val 1346"/>
            </a:avLst>
          </a:prstGeom>
          <a:solidFill>
            <a:srgbClr val="EDE3D8">
              <a:alpha val="90000"/>
            </a:srgbClr>
          </a:solidFill>
        </p:spPr>
        <p:txBody>
          <a:bodyPr wrap="square" numCol="1" rtlCol="0">
            <a:spAutoFit/>
          </a:bodyPr>
          <a:lstStyle/>
          <a:p>
            <a:pPr algn="just" fontAlgn="t">
              <a:buSzPts val="1800"/>
            </a:pPr>
            <a:r>
              <a:rPr lang="en-GB" sz="1600" dirty="0" smtClean="0">
                <a:solidFill>
                  <a:srgbClr val="A68462"/>
                </a:solidFill>
                <a:latin typeface="Times New Roman" pitchFamily="18" charset="0"/>
                <a:cs typeface="Times New Roman" pitchFamily="18" charset="0"/>
              </a:rPr>
              <a:t>Accommodation </a:t>
            </a:r>
          </a:p>
          <a:p>
            <a:pPr algn="just" fontAlgn="t">
              <a:buSzPts val="1800"/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 201 guest bedrooms </a:t>
            </a:r>
          </a:p>
          <a:p>
            <a:pPr algn="just" fontAlgn="t">
              <a:buSzPts val="1800"/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 Standard, Family, Clubs and Suites</a:t>
            </a:r>
          </a:p>
          <a:p>
            <a:pPr algn="just" fontAlgn="t">
              <a:buSzPts val="1800"/>
            </a:pPr>
            <a:endParaRPr lang="en-GB" sz="1600" dirty="0" smtClean="0">
              <a:solidFill>
                <a:srgbClr val="6666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SzPts val="1800"/>
            </a:pPr>
            <a:r>
              <a:rPr lang="en-GB" sz="1600" dirty="0" smtClean="0">
                <a:solidFill>
                  <a:srgbClr val="A68462"/>
                </a:solidFill>
                <a:latin typeface="Times New Roman" pitchFamily="18" charset="0"/>
                <a:cs typeface="Times New Roman" pitchFamily="18" charset="0"/>
              </a:rPr>
              <a:t>Amenities</a:t>
            </a:r>
            <a:endParaRPr lang="en-GB" sz="1600" dirty="0" smtClean="0">
              <a:solidFill>
                <a:srgbClr val="6666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SzPts val="1800"/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Satellite TV including sports channels,</a:t>
            </a:r>
          </a:p>
          <a:p>
            <a:pPr algn="just" fontAlgn="t">
              <a:buSzPts val="1800"/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Wired high speed internet access and complimentary Wi-Fi</a:t>
            </a:r>
          </a:p>
          <a:p>
            <a:pPr algn="just" fontAlgn="t">
              <a:buSzPts val="1800"/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In-room safe</a:t>
            </a:r>
          </a:p>
          <a:p>
            <a:pPr algn="just" fontAlgn="t">
              <a:buSzPts val="1800"/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666666"/>
                </a:solidFill>
                <a:latin typeface="Times New Roman" pitchFamily="18" charset="0"/>
                <a:cs typeface="Times New Roman" pitchFamily="18" charset="0"/>
              </a:rPr>
              <a:t>Trouser press, iron &amp; ironing board</a:t>
            </a:r>
          </a:p>
          <a:p>
            <a:pPr algn="just" fontAlgn="t">
              <a:buSzPts val="1800"/>
            </a:pPr>
            <a:endParaRPr lang="en-GB" sz="1600" dirty="0" smtClean="0">
              <a:solidFill>
                <a:srgbClr val="6666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15200" y="6249600"/>
            <a:ext cx="1828800" cy="381600"/>
          </a:xfrm>
          <a:prstGeom prst="rect">
            <a:avLst/>
          </a:prstGeom>
          <a:solidFill>
            <a:srgbClr val="A68462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400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Standard Room </a:t>
            </a:r>
            <a:endParaRPr lang="en-GB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UB_DOUBLE 2.jpg"/>
          <p:cNvPicPr>
            <a:picLocks noChangeAspect="1"/>
          </p:cNvPicPr>
          <p:nvPr/>
        </p:nvPicPr>
        <p:blipFill>
          <a:blip r:embed="rId2" cstate="print"/>
          <a:srcRect t="3223"/>
          <a:stretch>
            <a:fillRect/>
          </a:stretch>
        </p:blipFill>
        <p:spPr>
          <a:xfrm>
            <a:off x="0" y="620688"/>
            <a:ext cx="9144000" cy="62373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Millennium Madejski Hotel Reading 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819900"/>
            <a:ext cx="9144000" cy="76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15200" y="6249600"/>
            <a:ext cx="1828800" cy="381600"/>
          </a:xfrm>
          <a:prstGeom prst="rect">
            <a:avLst/>
          </a:prstGeom>
          <a:solidFill>
            <a:srgbClr val="A68462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400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Club Room </a:t>
            </a:r>
            <a:endParaRPr lang="en-GB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PERIOR_CORNER_FAMIL- NEW.jpg"/>
          <p:cNvPicPr>
            <a:picLocks noChangeAspect="1"/>
          </p:cNvPicPr>
          <p:nvPr/>
        </p:nvPicPr>
        <p:blipFill>
          <a:blip r:embed="rId2"/>
          <a:srcRect t="4317"/>
          <a:stretch>
            <a:fillRect/>
          </a:stretch>
        </p:blipFill>
        <p:spPr>
          <a:xfrm>
            <a:off x="0" y="692696"/>
            <a:ext cx="9144000" cy="61653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Millennium Madejski Hotel Reading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819900"/>
            <a:ext cx="9144000" cy="76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48264" y="6249600"/>
            <a:ext cx="2195736" cy="381600"/>
          </a:xfrm>
          <a:prstGeom prst="rect">
            <a:avLst/>
          </a:prstGeom>
          <a:solidFill>
            <a:srgbClr val="A68462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400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Corner Family Room </a:t>
            </a:r>
            <a:endParaRPr lang="en-GB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trium Bar.jpg"/>
          <p:cNvPicPr>
            <a:picLocks noChangeAspect="1"/>
          </p:cNvPicPr>
          <p:nvPr/>
        </p:nvPicPr>
        <p:blipFill>
          <a:blip r:embed="rId3"/>
          <a:srcRect b="4317"/>
          <a:stretch>
            <a:fillRect/>
          </a:stretch>
        </p:blipFill>
        <p:spPr>
          <a:xfrm>
            <a:off x="0" y="692696"/>
            <a:ext cx="9144000" cy="61653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Millennium Madejski Hotel Reading | </a:t>
            </a:r>
            <a:r>
              <a:rPr lang="en-GB" dirty="0" smtClean="0">
                <a:solidFill>
                  <a:srgbClr val="A68462"/>
                </a:solidFill>
                <a:latin typeface="Times New Roman" pitchFamily="18" charset="0"/>
                <a:cs typeface="Times New Roman" pitchFamily="18" charset="0"/>
              </a:rPr>
              <a:t>Food &amp; Beverage  </a:t>
            </a:r>
            <a:endParaRPr lang="en-GB" dirty="0">
              <a:solidFill>
                <a:srgbClr val="A6846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819900"/>
            <a:ext cx="9144000" cy="76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91400" y="6249600"/>
            <a:ext cx="1752600" cy="381600"/>
          </a:xfrm>
          <a:prstGeom prst="rect">
            <a:avLst/>
          </a:prstGeom>
          <a:solidFill>
            <a:srgbClr val="A68462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400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Atrium Bar </a:t>
            </a:r>
            <a:endParaRPr lang="en-GB" sz="14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4786314" y="836712"/>
            <a:ext cx="4179390" cy="2554545"/>
          </a:xfrm>
          <a:prstGeom prst="roundRect">
            <a:avLst>
              <a:gd name="adj" fmla="val 1346"/>
            </a:avLst>
          </a:prstGeom>
          <a:solidFill>
            <a:srgbClr val="EDE3D8">
              <a:alpha val="90000"/>
            </a:srgbClr>
          </a:solidFill>
        </p:spPr>
        <p:txBody>
          <a:bodyPr wrap="square" numCol="1" rtlCol="0">
            <a:spAutoFit/>
          </a:bodyPr>
          <a:lstStyle/>
          <a:p>
            <a:pPr algn="just" fontAlgn="t">
              <a:buSzPts val="1800"/>
            </a:pPr>
            <a:r>
              <a:rPr lang="en-GB" sz="1600" dirty="0" smtClean="0">
                <a:solidFill>
                  <a:srgbClr val="A68462"/>
                </a:solidFill>
                <a:latin typeface="Times New Roman" pitchFamily="18" charset="0"/>
                <a:cs typeface="Times New Roman" pitchFamily="18" charset="0"/>
              </a:rPr>
              <a:t>Atrium Bar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- An exciting place to meet colleagues or relax and enjoy bar snacks and drinks served until late.</a:t>
            </a:r>
          </a:p>
          <a:p>
            <a:pPr algn="just" fontAlgn="t">
              <a:buSzPts val="1800"/>
            </a:pPr>
            <a:endParaRPr lang="en-GB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SzPts val="1800"/>
            </a:pPr>
            <a:r>
              <a:rPr lang="en-GB" sz="1600" dirty="0" smtClean="0">
                <a:solidFill>
                  <a:srgbClr val="A68462"/>
                </a:solidFill>
                <a:latin typeface="Times New Roman" pitchFamily="18" charset="0"/>
                <a:cs typeface="Times New Roman" pitchFamily="18" charset="0"/>
              </a:rPr>
              <a:t>Le Café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- An informal dining experience open for breakfast, lunch and dinner with semi private area for groups.</a:t>
            </a:r>
          </a:p>
          <a:p>
            <a:pPr algn="just" fontAlgn="t">
              <a:buSzPts val="1800"/>
            </a:pPr>
            <a:endParaRPr lang="en-GB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SzPts val="1800"/>
            </a:pPr>
            <a:r>
              <a:rPr lang="en-GB" sz="1600" dirty="0" smtClean="0">
                <a:solidFill>
                  <a:srgbClr val="A68462"/>
                </a:solidFill>
                <a:latin typeface="Times New Roman" pitchFamily="18" charset="0"/>
                <a:cs typeface="Times New Roman" pitchFamily="18" charset="0"/>
              </a:rPr>
              <a:t>Cilantro Restaurant 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- Our award winning, fine dining restaurant</a:t>
            </a:r>
            <a:endParaRPr lang="en-GB" sz="1600" dirty="0" smtClean="0">
              <a:solidFill>
                <a:srgbClr val="6666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17000">
              <a:srgbClr val="5F5F5F"/>
            </a:gs>
            <a:gs pos="60000">
              <a:schemeClr val="bg1">
                <a:lumMod val="95000"/>
              </a:schemeClr>
            </a:gs>
          </a:gsLst>
          <a:lin ang="10800000" scaled="1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7C588B45F17E4D8277E03976894E84" ma:contentTypeVersion="0" ma:contentTypeDescription="Create a new document." ma:contentTypeScope="" ma:versionID="4241c28e36a403c65ab3e75bc6a28893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713E23BD-9EBE-44FC-8726-88FD536E518B}">
  <ds:schemaRefs>
    <ds:schemaRef ds:uri="http://www.w3.org/XML/1998/namespace"/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DB7DA8A-7D98-4EFA-AFFB-4D9D28478D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CDC248-2E92-4BB8-997A-710CBAC5A3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15762</TotalTime>
  <Words>887</Words>
  <Application>Microsoft Office PowerPoint</Application>
  <PresentationFormat>On-screen Show (4:3)</PresentationFormat>
  <Paragraphs>204</Paragraphs>
  <Slides>22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Jeannine Watson</dc:creator>
  <cp:lastModifiedBy>Gerry Skerritt</cp:lastModifiedBy>
  <cp:revision>535</cp:revision>
  <dcterms:created xsi:type="dcterms:W3CDTF">2006-08-16T00:00:00Z</dcterms:created>
  <dcterms:modified xsi:type="dcterms:W3CDTF">2015-07-23T15:50:18Z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0x010100F87C588B45F17E4D8277E03976894E84</vt:lpwstr>
  </property>
</Properties>
</file>